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</p:sldIdLst>
  <p:sldSz cy="8229600" cx="14630400"/>
  <p:notesSz cx="8229600" cy="14630400"/>
  <p:embeddedFontLst>
    <p:embeddedFont>
      <p:font typeface="Nunito SemiBold"/>
      <p:regular r:id="rId20"/>
      <p:bold r:id="rId21"/>
      <p:italic r:id="rId22"/>
      <p:boldItalic r:id="rId23"/>
    </p:embeddedFont>
    <p:embeddedFont>
      <p:font typeface="Lato"/>
      <p:regular r:id="rId24"/>
      <p:bold r:id="rId25"/>
      <p:italic r:id="rId26"/>
      <p:boldItalic r:id="rId27"/>
    </p:embeddedFont>
    <p:embeddedFont>
      <p:font typeface="PT Sans"/>
      <p:regular r:id="rId28"/>
      <p:bold r:id="rId29"/>
      <p:italic r:id="rId30"/>
      <p:boldItalic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32" roundtripDataSignature="AMtx7mjjsoxSorU6YzvfkxT3L0Z7/0YQ5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NunitoSemiBold-regular.fntdata"/><Relationship Id="rId22" Type="http://schemas.openxmlformats.org/officeDocument/2006/relationships/font" Target="fonts/NunitoSemiBold-italic.fntdata"/><Relationship Id="rId21" Type="http://schemas.openxmlformats.org/officeDocument/2006/relationships/font" Target="fonts/NunitoSemiBold-bold.fntdata"/><Relationship Id="rId24" Type="http://schemas.openxmlformats.org/officeDocument/2006/relationships/font" Target="fonts/Lato-regular.fntdata"/><Relationship Id="rId23" Type="http://schemas.openxmlformats.org/officeDocument/2006/relationships/font" Target="fonts/NunitoSemiBold-bold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Lato-italic.fntdata"/><Relationship Id="rId25" Type="http://schemas.openxmlformats.org/officeDocument/2006/relationships/font" Target="fonts/Lato-bold.fntdata"/><Relationship Id="rId28" Type="http://schemas.openxmlformats.org/officeDocument/2006/relationships/font" Target="fonts/PTSans-regular.fntdata"/><Relationship Id="rId27" Type="http://schemas.openxmlformats.org/officeDocument/2006/relationships/font" Target="fonts/Lato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PTSans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PTSans-boldItalic.fntdata"/><Relationship Id="rId30" Type="http://schemas.openxmlformats.org/officeDocument/2006/relationships/font" Target="fonts/PTSans-italic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32" Type="http://customschemas.google.com/relationships/presentationmetadata" Target="meta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371850" y="1097275"/>
            <a:ext cx="5486650" cy="54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822950" y="6949425"/>
            <a:ext cx="6583675" cy="65836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1" name="Google Shape;41;p1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" name="Google Shape;42;p1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0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7" name="Google Shape;227;p10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10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1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49" name="Google Shape;249;p11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" name="Google Shape;250;p11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2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58" name="Google Shape;258;p12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" name="Google Shape;259;p12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3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80" name="Google Shape;280;p13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" name="Google Shape;281;p13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14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99" name="Google Shape;299;p14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0" name="Google Shape;300;p14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15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21" name="Google Shape;321;p15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2" name="Google Shape;322;p15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1" name="Google Shape;51;p2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" name="Google Shape;52;p2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7" name="Google Shape;67;p3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" name="Google Shape;68;p3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4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2" name="Google Shape;92;p4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4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5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7" name="Google Shape;127;p5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" name="Google Shape;128;p5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6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4" name="Google Shape;154;p6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6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7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75" name="Google Shape;175;p7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7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d61f7148ea_9_5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96" name="Google Shape;196;g2d61f7148ea_9_5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Google Shape;197;g2d61f7148ea_9_5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9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05" name="Google Shape;205;p9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p9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3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3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3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6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5 master">
  <p:cSld name="Slide 5 master"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8" name="Google Shape;8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1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0" name="Google Shape;10;p18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7 master">
  <p:cSld name="Slide 7 master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2" name="Google Shape;12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1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4" name="Google Shape;14;p19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 master">
  <p:cSld name="Slide 1 mast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6" name="Google Shape;16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2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8" name="Google Shape;18;p20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 master">
  <p:cSld name="Slide 2 mast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0" name="Google Shape;20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2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2" name="Google Shape;22;p21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master">
  <p:cSld name="Slide 3 mast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4" name="Google Shape;24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2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6" name="Google Shape;26;p22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4 master">
  <p:cSld name="Slide 4 mast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8" name="Google Shape;28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2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0" name="Google Shape;30;p23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6 master">
  <p:cSld name="Slide 6 master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2" name="Google Shape;32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2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4" name="Google Shape;34;p24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8 master">
  <p:cSld name="Slide 8 master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6" name="Google Shape;36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2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8" name="Google Shape;38;p25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0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Relationship Id="rId4" Type="http://schemas.openxmlformats.org/officeDocument/2006/relationships/image" Target="../media/image6.png"/><Relationship Id="rId5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0.png"/><Relationship Id="rId4" Type="http://schemas.openxmlformats.org/officeDocument/2006/relationships/image" Target="../media/image2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Relationship Id="rId4" Type="http://schemas.openxmlformats.org/officeDocument/2006/relationships/image" Target="../media/image1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Relationship Id="rId4" Type="http://schemas.openxmlformats.org/officeDocument/2006/relationships/image" Target="../media/image23.png"/><Relationship Id="rId5" Type="http://schemas.openxmlformats.org/officeDocument/2006/relationships/image" Target="../media/image33.png"/><Relationship Id="rId6" Type="http://schemas.openxmlformats.org/officeDocument/2006/relationships/image" Target="../media/image21.png"/><Relationship Id="rId7" Type="http://schemas.openxmlformats.org/officeDocument/2006/relationships/image" Target="../media/image14.png"/><Relationship Id="rId8" Type="http://schemas.openxmlformats.org/officeDocument/2006/relationships/image" Target="../media/image1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Relationship Id="rId4" Type="http://schemas.openxmlformats.org/officeDocument/2006/relationships/image" Target="../media/image3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Relationship Id="rId4" Type="http://schemas.openxmlformats.org/officeDocument/2006/relationships/image" Target="../media/image29.png"/><Relationship Id="rId9" Type="http://schemas.openxmlformats.org/officeDocument/2006/relationships/image" Target="../media/image39.png"/><Relationship Id="rId5" Type="http://schemas.openxmlformats.org/officeDocument/2006/relationships/image" Target="../media/image28.png"/><Relationship Id="rId6" Type="http://schemas.openxmlformats.org/officeDocument/2006/relationships/image" Target="../media/image22.png"/><Relationship Id="rId7" Type="http://schemas.openxmlformats.org/officeDocument/2006/relationships/image" Target="../media/image25.png"/><Relationship Id="rId8" Type="http://schemas.openxmlformats.org/officeDocument/2006/relationships/image" Target="../media/image2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Relationship Id="rId4" Type="http://schemas.openxmlformats.org/officeDocument/2006/relationships/image" Target="../media/image31.jpg"/><Relationship Id="rId10" Type="http://schemas.openxmlformats.org/officeDocument/2006/relationships/image" Target="../media/image1.png"/><Relationship Id="rId9" Type="http://schemas.openxmlformats.org/officeDocument/2006/relationships/image" Target="../media/image37.jpg"/><Relationship Id="rId5" Type="http://schemas.openxmlformats.org/officeDocument/2006/relationships/image" Target="../media/image34.jpg"/><Relationship Id="rId6" Type="http://schemas.openxmlformats.org/officeDocument/2006/relationships/image" Target="../media/image32.jpg"/><Relationship Id="rId7" Type="http://schemas.openxmlformats.org/officeDocument/2006/relationships/image" Target="../media/image36.jpg"/><Relationship Id="rId8" Type="http://schemas.openxmlformats.org/officeDocument/2006/relationships/image" Target="../media/image35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10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1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9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24.png"/><Relationship Id="rId5" Type="http://schemas.openxmlformats.org/officeDocument/2006/relationships/image" Target="../media/image11.png"/><Relationship Id="rId6" Type="http://schemas.openxmlformats.org/officeDocument/2006/relationships/image" Target="../media/image15.png"/><Relationship Id="rId7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Relationship Id="rId4" Type="http://schemas.openxmlformats.org/officeDocument/2006/relationships/image" Target="../media/image4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4" name="Google Shape;44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6" name="Google Shape;46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1"/>
          <p:cNvSpPr/>
          <p:nvPr/>
        </p:nvSpPr>
        <p:spPr>
          <a:xfrm>
            <a:off x="567520" y="1896867"/>
            <a:ext cx="7999537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40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100"/>
              <a:buFont typeface="Nunito SemiBold"/>
              <a:buNone/>
            </a:pPr>
            <a:r>
              <a:rPr b="1" i="0" lang="en-US" sz="6100" u="none" cap="none" strike="noStrike">
                <a:solidFill>
                  <a:srgbClr val="FFFFFF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Chat Softex: Assistente de Avaliação de Projetos de Inovação</a:t>
            </a:r>
            <a:endParaRPr b="0" i="0" sz="6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8" name="Google Shape;48;p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654508" y="167412"/>
            <a:ext cx="1867035" cy="1867035"/>
          </a:xfrm>
          <a:prstGeom prst="flowChartConnector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30" name="Google Shape;230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10"/>
          <p:cNvSpPr/>
          <p:nvPr/>
        </p:nvSpPr>
        <p:spPr>
          <a:xfrm>
            <a:off x="816650" y="551475"/>
            <a:ext cx="74907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300"/>
              <a:buFont typeface="Nunito SemiBold"/>
              <a:buNone/>
            </a:pPr>
            <a:r>
              <a:rPr b="1" lang="en-US" sz="4300">
                <a:solidFill>
                  <a:srgbClr val="FFFFFF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Arquitetura do Backend</a:t>
            </a:r>
            <a:endParaRPr sz="4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232" name="Google Shape;232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6650" y="1513165"/>
            <a:ext cx="583287" cy="583287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10"/>
          <p:cNvSpPr/>
          <p:nvPr/>
        </p:nvSpPr>
        <p:spPr>
          <a:xfrm>
            <a:off x="1521347" y="1648250"/>
            <a:ext cx="6212100" cy="3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lt1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Camadas: Por que essa abordagem?</a:t>
            </a:r>
            <a:endParaRPr/>
          </a:p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Calibri"/>
              <a:buNone/>
            </a:pPr>
            <a:r>
              <a:t/>
            </a:r>
            <a:endParaRPr sz="21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p10"/>
          <p:cNvSpPr/>
          <p:nvPr/>
        </p:nvSpPr>
        <p:spPr>
          <a:xfrm>
            <a:off x="2793167" y="5904712"/>
            <a:ext cx="5652324" cy="11201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50">
                <a:solidFill>
                  <a:schemeClr val="lt1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Principais camadas: Models, routes, controllers, services, validators, repositories, middlewares, utils, config, erros.</a:t>
            </a:r>
            <a:endParaRPr b="1" sz="1750">
              <a:solidFill>
                <a:schemeClr val="lt1"/>
              </a:solidFill>
              <a:latin typeface="Nunito SemiBold"/>
              <a:ea typeface="Nunito SemiBold"/>
              <a:cs typeface="Nunito SemiBold"/>
              <a:sym typeface="Nunito SemiBold"/>
            </a:endParaRPr>
          </a:p>
          <a:p>
            <a:pPr indent="0" lvl="0" marL="0" marR="0" rtl="0" algn="l">
              <a:lnSpc>
                <a:spcPct val="16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Calibri"/>
              <a:buNone/>
            </a:pPr>
            <a:r>
              <a:t/>
            </a:r>
            <a:endParaRPr b="1" sz="1750">
              <a:solidFill>
                <a:schemeClr val="lt1"/>
              </a:solidFill>
              <a:latin typeface="Nunito SemiBold"/>
              <a:ea typeface="Nunito SemiBold"/>
              <a:cs typeface="Nunito SemiBold"/>
              <a:sym typeface="Nunito SemiBold"/>
            </a:endParaRPr>
          </a:p>
        </p:txBody>
      </p:sp>
      <p:sp>
        <p:nvSpPr>
          <p:cNvPr id="235" name="Google Shape;235;p10"/>
          <p:cNvSpPr/>
          <p:nvPr/>
        </p:nvSpPr>
        <p:spPr>
          <a:xfrm>
            <a:off x="2735276" y="2840996"/>
            <a:ext cx="58140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50">
                <a:solidFill>
                  <a:schemeClr val="lt1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Alinhamento com as boas práticas de desenvolvimento.</a:t>
            </a:r>
            <a:endParaRPr/>
          </a:p>
        </p:txBody>
      </p:sp>
      <p:sp>
        <p:nvSpPr>
          <p:cNvPr id="236" name="Google Shape;236;p10"/>
          <p:cNvSpPr/>
          <p:nvPr/>
        </p:nvSpPr>
        <p:spPr>
          <a:xfrm>
            <a:off x="2774250" y="3914571"/>
            <a:ext cx="6212100" cy="17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50">
                <a:solidFill>
                  <a:schemeClr val="lt1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Modularidade, Separação de Responsabilidades, </a:t>
            </a:r>
            <a:endParaRPr b="1" sz="1750">
              <a:solidFill>
                <a:schemeClr val="lt1"/>
              </a:solidFill>
              <a:latin typeface="Nunito SemiBold"/>
              <a:ea typeface="Nunito SemiBold"/>
              <a:cs typeface="Nunito SemiBold"/>
              <a:sym typeface="Nunito SemiBold"/>
            </a:endParaRPr>
          </a:p>
          <a:p>
            <a:pPr indent="0" lvl="0" marL="0" marR="0" rtl="0" algn="l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50">
                <a:solidFill>
                  <a:schemeClr val="lt1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Manutenibilidade, escalabilidade, testabilidade, flexibilidade, reutilização e clareza do código, segurança, uso eficiente das tecnologias e  facilitação de DevOps e Deploy.</a:t>
            </a:r>
            <a:endParaRPr b="1" sz="1750">
              <a:solidFill>
                <a:schemeClr val="lt1"/>
              </a:solidFill>
              <a:latin typeface="Nunito SemiBold"/>
              <a:ea typeface="Nunito SemiBold"/>
              <a:cs typeface="Nunito SemiBold"/>
              <a:sym typeface="Nunito SemiBold"/>
            </a:endParaRPr>
          </a:p>
        </p:txBody>
      </p:sp>
      <p:sp>
        <p:nvSpPr>
          <p:cNvPr id="237" name="Google Shape;237;p10"/>
          <p:cNvSpPr/>
          <p:nvPr/>
        </p:nvSpPr>
        <p:spPr>
          <a:xfrm>
            <a:off x="1690806" y="2253512"/>
            <a:ext cx="22860" cy="5619512"/>
          </a:xfrm>
          <a:prstGeom prst="roundRect">
            <a:avLst>
              <a:gd fmla="val 1285992" name="adj"/>
            </a:avLst>
          </a:prstGeom>
          <a:solidFill>
            <a:srgbClr val="FFFFFF">
              <a:alpha val="2392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10"/>
          <p:cNvSpPr/>
          <p:nvPr/>
        </p:nvSpPr>
        <p:spPr>
          <a:xfrm>
            <a:off x="1966201" y="6079718"/>
            <a:ext cx="673179" cy="22860"/>
          </a:xfrm>
          <a:prstGeom prst="roundRect">
            <a:avLst>
              <a:gd fmla="val 1262204" name="adj"/>
            </a:avLst>
          </a:prstGeom>
          <a:solidFill>
            <a:srgbClr val="DD785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10"/>
          <p:cNvSpPr/>
          <p:nvPr/>
        </p:nvSpPr>
        <p:spPr>
          <a:xfrm>
            <a:off x="1556269" y="5874811"/>
            <a:ext cx="432792" cy="432792"/>
          </a:xfrm>
          <a:prstGeom prst="roundRect">
            <a:avLst>
              <a:gd fmla="val 66669" name="adj"/>
            </a:avLst>
          </a:prstGeom>
          <a:solidFill>
            <a:srgbClr val="00002E"/>
          </a:solidFill>
          <a:ln cap="flat" cmpd="sng" w="22850">
            <a:solidFill>
              <a:srgbClr val="DD785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10"/>
          <p:cNvSpPr/>
          <p:nvPr/>
        </p:nvSpPr>
        <p:spPr>
          <a:xfrm>
            <a:off x="1691167" y="5955416"/>
            <a:ext cx="162878" cy="27158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Nunito SemiBold"/>
              <a:buNone/>
            </a:pPr>
            <a:r>
              <a:rPr b="1" lang="en-US" sz="2100">
                <a:solidFill>
                  <a:srgbClr val="FFFFFF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3</a:t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" name="Google Shape;241;p10"/>
          <p:cNvSpPr/>
          <p:nvPr/>
        </p:nvSpPr>
        <p:spPr>
          <a:xfrm>
            <a:off x="1949932" y="2925992"/>
            <a:ext cx="673179" cy="22860"/>
          </a:xfrm>
          <a:prstGeom prst="roundRect">
            <a:avLst>
              <a:gd fmla="val 1262204" name="adj"/>
            </a:avLst>
          </a:prstGeom>
          <a:solidFill>
            <a:srgbClr val="F2B42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10"/>
          <p:cNvSpPr/>
          <p:nvPr/>
        </p:nvSpPr>
        <p:spPr>
          <a:xfrm>
            <a:off x="1540000" y="2721085"/>
            <a:ext cx="432792" cy="432792"/>
          </a:xfrm>
          <a:prstGeom prst="roundRect">
            <a:avLst>
              <a:gd fmla="val 66669" name="adj"/>
            </a:avLst>
          </a:prstGeom>
          <a:solidFill>
            <a:srgbClr val="00002E"/>
          </a:solidFill>
          <a:ln cap="flat" cmpd="sng" w="22850">
            <a:solidFill>
              <a:srgbClr val="F2B42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10"/>
          <p:cNvSpPr/>
          <p:nvPr/>
        </p:nvSpPr>
        <p:spPr>
          <a:xfrm>
            <a:off x="1674898" y="2801690"/>
            <a:ext cx="162878" cy="27158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Nunito SemiBold"/>
              <a:buNone/>
            </a:pPr>
            <a:r>
              <a:rPr b="1" lang="en-US" sz="2100">
                <a:solidFill>
                  <a:srgbClr val="FFFFFF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1</a:t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" name="Google Shape;244;p10"/>
          <p:cNvSpPr/>
          <p:nvPr/>
        </p:nvSpPr>
        <p:spPr>
          <a:xfrm>
            <a:off x="1943341" y="4038886"/>
            <a:ext cx="673179" cy="22860"/>
          </a:xfrm>
          <a:prstGeom prst="roundRect">
            <a:avLst>
              <a:gd fmla="val 1262204" name="adj"/>
            </a:avLst>
          </a:prstGeom>
          <a:solidFill>
            <a:srgbClr val="D7425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10"/>
          <p:cNvSpPr/>
          <p:nvPr/>
        </p:nvSpPr>
        <p:spPr>
          <a:xfrm>
            <a:off x="1533409" y="3833980"/>
            <a:ext cx="432792" cy="432792"/>
          </a:xfrm>
          <a:prstGeom prst="roundRect">
            <a:avLst>
              <a:gd fmla="val 66669" name="adj"/>
            </a:avLst>
          </a:prstGeom>
          <a:solidFill>
            <a:srgbClr val="00002E"/>
          </a:solidFill>
          <a:ln cap="flat" cmpd="sng" w="22850">
            <a:solidFill>
              <a:srgbClr val="D7425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10"/>
          <p:cNvSpPr/>
          <p:nvPr/>
        </p:nvSpPr>
        <p:spPr>
          <a:xfrm>
            <a:off x="1668307" y="3914585"/>
            <a:ext cx="162878" cy="27158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Nunito SemiBold"/>
              <a:buNone/>
            </a:pPr>
            <a:r>
              <a:rPr b="1" lang="en-US" sz="2100">
                <a:solidFill>
                  <a:srgbClr val="FFFFFF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2</a:t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52" name="Google Shape;252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1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4" name="Google Shape;254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34632" y="0"/>
            <a:ext cx="11561135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11"/>
          <p:cNvSpPr txBox="1"/>
          <p:nvPr/>
        </p:nvSpPr>
        <p:spPr>
          <a:xfrm>
            <a:off x="2057400" y="391886"/>
            <a:ext cx="4517572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Diagrama da Arquitetura Backend</a:t>
            </a:r>
            <a:endParaRPr b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61" name="Google Shape;261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1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63" name="Google Shape;263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5486400" cy="8233053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12"/>
          <p:cNvSpPr/>
          <p:nvPr/>
        </p:nvSpPr>
        <p:spPr>
          <a:xfrm>
            <a:off x="6173404" y="539825"/>
            <a:ext cx="7477500" cy="5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Nunito SemiBold"/>
              <a:buNone/>
            </a:pPr>
            <a:r>
              <a:rPr b="1" lang="en-US" sz="3600">
                <a:solidFill>
                  <a:srgbClr val="FFFFFF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Rotas (Endpoints) da API</a:t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265" name="Google Shape;265;p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173391" y="1411486"/>
            <a:ext cx="981432" cy="1570434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12"/>
          <p:cNvSpPr/>
          <p:nvPr/>
        </p:nvSpPr>
        <p:spPr>
          <a:xfrm>
            <a:off x="7449264" y="1607701"/>
            <a:ext cx="2309455" cy="2887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unito SemiBold"/>
              <a:buNone/>
            </a:pPr>
            <a:r>
              <a:rPr b="1" lang="en-US" sz="1800">
                <a:solidFill>
                  <a:srgbClr val="FFFFFF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Usuários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7" name="Google Shape;267;p12"/>
          <p:cNvSpPr/>
          <p:nvPr/>
        </p:nvSpPr>
        <p:spPr>
          <a:xfrm>
            <a:off x="7449264" y="2014180"/>
            <a:ext cx="6494145" cy="6281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33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PT Sans"/>
              <a:buNone/>
            </a:pPr>
            <a:r>
              <a:rPr lang="en-US" sz="150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GET /users, GET /users/{id}, POST /users, PUT /users/{id}, DELETE /users/{id}, POST /users/login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268" name="Google Shape;268;p1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173391" y="2981920"/>
            <a:ext cx="981432" cy="1570434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12"/>
          <p:cNvSpPr/>
          <p:nvPr/>
        </p:nvSpPr>
        <p:spPr>
          <a:xfrm>
            <a:off x="7449264" y="3178135"/>
            <a:ext cx="2309455" cy="2887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unito SemiBold"/>
              <a:buNone/>
            </a:pPr>
            <a:r>
              <a:rPr b="1" lang="en-US" sz="1800">
                <a:solidFill>
                  <a:srgbClr val="FFFFFF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Empresas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0" name="Google Shape;270;p12"/>
          <p:cNvSpPr/>
          <p:nvPr/>
        </p:nvSpPr>
        <p:spPr>
          <a:xfrm>
            <a:off x="7449264" y="3584615"/>
            <a:ext cx="6494145" cy="6281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33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PT Sans"/>
              <a:buNone/>
            </a:pPr>
            <a:r>
              <a:rPr lang="en-US" sz="150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GET /companies, GET /companies/{id}, POST /companies, PUT /companies/{id}, DELETE /companies/{id}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271" name="Google Shape;271;p1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173391" y="4552355"/>
            <a:ext cx="981432" cy="1570434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12"/>
          <p:cNvSpPr/>
          <p:nvPr/>
        </p:nvSpPr>
        <p:spPr>
          <a:xfrm>
            <a:off x="7449264" y="4748570"/>
            <a:ext cx="2309455" cy="2887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unito SemiBold"/>
              <a:buNone/>
            </a:pPr>
            <a:r>
              <a:rPr b="1" lang="en-US" sz="1800">
                <a:solidFill>
                  <a:srgbClr val="FFFFFF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Projetos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" name="Google Shape;273;p12"/>
          <p:cNvSpPr/>
          <p:nvPr/>
        </p:nvSpPr>
        <p:spPr>
          <a:xfrm>
            <a:off x="7449264" y="5155049"/>
            <a:ext cx="6494145" cy="6281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33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PT Sans"/>
              <a:buNone/>
            </a:pPr>
            <a:r>
              <a:rPr lang="en-US" sz="150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GET /projects, GET /projects/{id}, POST /projects, PUT /projects/{id}, DELETE /projects/{id}, PATCH /projects/{id}/status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274" name="Google Shape;274;p1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173391" y="6122789"/>
            <a:ext cx="981432" cy="1570434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12"/>
          <p:cNvSpPr/>
          <p:nvPr/>
        </p:nvSpPr>
        <p:spPr>
          <a:xfrm>
            <a:off x="7449264" y="6319004"/>
            <a:ext cx="2309455" cy="2887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unito SemiBold"/>
              <a:buNone/>
            </a:pPr>
            <a:r>
              <a:rPr b="1" lang="en-US" sz="1800">
                <a:solidFill>
                  <a:srgbClr val="FFFFFF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Avaliações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6" name="Google Shape;276;p12"/>
          <p:cNvSpPr/>
          <p:nvPr/>
        </p:nvSpPr>
        <p:spPr>
          <a:xfrm>
            <a:off x="7449264" y="6725483"/>
            <a:ext cx="6494145" cy="6281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33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PT Sans"/>
              <a:buNone/>
            </a:pPr>
            <a:r>
              <a:rPr lang="en-US" sz="150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POST /reviews, GET /reviews, GET /reviews/{id}, PUT /reviews/{id}, DELETE /reviews/{id}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7" name="Google Shape;277;p12"/>
          <p:cNvSpPr txBox="1"/>
          <p:nvPr/>
        </p:nvSpPr>
        <p:spPr>
          <a:xfrm>
            <a:off x="3263900" y="5342088"/>
            <a:ext cx="10668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  <a:highlight>
                  <a:srgbClr val="FAF810"/>
                </a:highlight>
                <a:latin typeface="Lato"/>
                <a:ea typeface="Lato"/>
                <a:cs typeface="Lato"/>
                <a:sym typeface="Lato"/>
              </a:rPr>
              <a:t>      PUT</a:t>
            </a:r>
            <a:endParaRPr>
              <a:solidFill>
                <a:schemeClr val="dk2"/>
              </a:solidFill>
              <a:highlight>
                <a:srgbClr val="FAF810"/>
              </a:highlight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83" name="Google Shape;283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1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13"/>
          <p:cNvSpPr/>
          <p:nvPr/>
        </p:nvSpPr>
        <p:spPr>
          <a:xfrm>
            <a:off x="950620" y="2980402"/>
            <a:ext cx="7468553" cy="12124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Nunito SemiBold"/>
              <a:buNone/>
            </a:pPr>
            <a:r>
              <a:rPr b="1" lang="en-US" sz="4400">
                <a:solidFill>
                  <a:srgbClr val="FFFFFF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Obstáculos</a:t>
            </a:r>
            <a:endParaRPr sz="4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6" name="Google Shape;286;p13"/>
          <p:cNvSpPr/>
          <p:nvPr/>
        </p:nvSpPr>
        <p:spPr>
          <a:xfrm>
            <a:off x="941334" y="6081970"/>
            <a:ext cx="4073095" cy="1673917"/>
          </a:xfrm>
          <a:prstGeom prst="roundRect">
            <a:avLst>
              <a:gd fmla="val 16555" name="adj"/>
            </a:avLst>
          </a:prstGeom>
          <a:solidFill>
            <a:srgbClr val="00002E"/>
          </a:solidFill>
          <a:ln cap="flat" cmpd="sng" w="22850">
            <a:solidFill>
              <a:srgbClr val="F2B42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13"/>
          <p:cNvSpPr/>
          <p:nvPr/>
        </p:nvSpPr>
        <p:spPr>
          <a:xfrm>
            <a:off x="1127650" y="6279437"/>
            <a:ext cx="3573300" cy="136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rPr>
              <a:t>Garantir segurança e confidencialidade durante o upload de arquivos.</a:t>
            </a:r>
            <a:endParaRPr sz="2000">
              <a:solidFill>
                <a:schemeClr val="lt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288" name="Google Shape;288;p13"/>
          <p:cNvSpPr/>
          <p:nvPr/>
        </p:nvSpPr>
        <p:spPr>
          <a:xfrm>
            <a:off x="5368061" y="6083913"/>
            <a:ext cx="4076699" cy="1679972"/>
          </a:xfrm>
          <a:prstGeom prst="roundRect">
            <a:avLst>
              <a:gd fmla="val 16555" name="adj"/>
            </a:avLst>
          </a:prstGeom>
          <a:solidFill>
            <a:srgbClr val="00002E"/>
          </a:solidFill>
          <a:ln cap="flat" cmpd="sng" w="22850">
            <a:solidFill>
              <a:srgbClr val="D7425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13"/>
          <p:cNvSpPr/>
          <p:nvPr/>
        </p:nvSpPr>
        <p:spPr>
          <a:xfrm>
            <a:off x="5561711" y="6508314"/>
            <a:ext cx="3689400" cy="11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rPr>
              <a:t>Garantir escalabilidade e segurança em alta demanda.</a:t>
            </a:r>
            <a:endParaRPr sz="2000">
              <a:solidFill>
                <a:schemeClr val="lt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290" name="Google Shape;290;p13"/>
          <p:cNvSpPr/>
          <p:nvPr/>
        </p:nvSpPr>
        <p:spPr>
          <a:xfrm>
            <a:off x="9798392" y="6057144"/>
            <a:ext cx="4090200" cy="1695000"/>
          </a:xfrm>
          <a:prstGeom prst="roundRect">
            <a:avLst>
              <a:gd fmla="val 14070" name="adj"/>
            </a:avLst>
          </a:prstGeom>
          <a:solidFill>
            <a:srgbClr val="00002E"/>
          </a:solidFill>
          <a:ln cap="flat" cmpd="sng" w="22850">
            <a:solidFill>
              <a:srgbClr val="DD785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13"/>
          <p:cNvSpPr/>
          <p:nvPr/>
        </p:nvSpPr>
        <p:spPr>
          <a:xfrm>
            <a:off x="9979392" y="6330123"/>
            <a:ext cx="3728100" cy="114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rPr>
              <a:t>Ajustes de performance para análise em tempo real de </a:t>
            </a:r>
            <a:r>
              <a:rPr lang="en-US" sz="200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grandes volumes de dados</a:t>
            </a:r>
            <a:r>
              <a:rPr lang="en-US" sz="2000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rPr>
              <a:t>.</a:t>
            </a:r>
            <a:endParaRPr/>
          </a:p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2" name="Google Shape;292;p13"/>
          <p:cNvSpPr/>
          <p:nvPr/>
        </p:nvSpPr>
        <p:spPr>
          <a:xfrm>
            <a:off x="3049030" y="4076849"/>
            <a:ext cx="4122743" cy="1694922"/>
          </a:xfrm>
          <a:prstGeom prst="roundRect">
            <a:avLst>
              <a:gd fmla="val 14070" name="adj"/>
            </a:avLst>
          </a:prstGeom>
          <a:solidFill>
            <a:srgbClr val="00002E"/>
          </a:solidFill>
          <a:ln cap="flat" cmpd="sng" w="22850">
            <a:solidFill>
              <a:srgbClr val="48A8E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13"/>
          <p:cNvSpPr/>
          <p:nvPr/>
        </p:nvSpPr>
        <p:spPr>
          <a:xfrm>
            <a:off x="3461029" y="4666585"/>
            <a:ext cx="3298743" cy="7038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50"/>
              <a:buFont typeface="PT Sans"/>
              <a:buNone/>
            </a:pPr>
            <a:r>
              <a:rPr lang="en-US" sz="185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Inexperiência inicial da equipe.</a:t>
            </a:r>
            <a:endParaRPr sz="18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4" name="Google Shape;294;p13"/>
          <p:cNvSpPr/>
          <p:nvPr/>
        </p:nvSpPr>
        <p:spPr>
          <a:xfrm>
            <a:off x="7737020" y="4078746"/>
            <a:ext cx="4122743" cy="1694922"/>
          </a:xfrm>
          <a:prstGeom prst="roundRect">
            <a:avLst>
              <a:gd fmla="val 14070" name="adj"/>
            </a:avLst>
          </a:prstGeom>
          <a:solidFill>
            <a:srgbClr val="00002E"/>
          </a:solidFill>
          <a:ln cap="flat" cmpd="sng" w="22850">
            <a:solidFill>
              <a:srgbClr val="59ABA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13"/>
          <p:cNvSpPr/>
          <p:nvPr/>
        </p:nvSpPr>
        <p:spPr>
          <a:xfrm>
            <a:off x="8123609" y="4550524"/>
            <a:ext cx="3602400" cy="114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50"/>
              <a:buFont typeface="PT Sans"/>
              <a:buNone/>
            </a:pPr>
            <a:r>
              <a:rPr lang="en-US" sz="185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Pouco tempo para o desenvolvimento no MVP</a:t>
            </a:r>
            <a:endParaRPr sz="18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6" name="Google Shape;296;p13"/>
          <p:cNvPicPr preferRelativeResize="0"/>
          <p:nvPr/>
        </p:nvPicPr>
        <p:blipFill rotWithShape="1">
          <a:blip r:embed="rId4">
            <a:alphaModFix/>
          </a:blip>
          <a:srcRect b="28551" l="0" r="0" t="51802"/>
          <a:stretch/>
        </p:blipFill>
        <p:spPr>
          <a:xfrm>
            <a:off x="-15112" y="-11545"/>
            <a:ext cx="14645512" cy="28774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02" name="Google Shape;302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1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04" name="Google Shape;304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14"/>
          <p:cNvSpPr/>
          <p:nvPr/>
        </p:nvSpPr>
        <p:spPr>
          <a:xfrm>
            <a:off x="6324124" y="933450"/>
            <a:ext cx="5632490" cy="7040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Nunito SemiBold"/>
              <a:buNone/>
            </a:pPr>
            <a:r>
              <a:rPr b="1" lang="en-US" sz="4400">
                <a:solidFill>
                  <a:srgbClr val="FFFFFF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Conclusão e Impacto</a:t>
            </a:r>
            <a:endParaRPr sz="4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306" name="Google Shape;306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24124" y="1996440"/>
            <a:ext cx="598408" cy="598408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14"/>
          <p:cNvSpPr/>
          <p:nvPr/>
        </p:nvSpPr>
        <p:spPr>
          <a:xfrm>
            <a:off x="6324125" y="2834175"/>
            <a:ext cx="3555000" cy="35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Nunito SemiBold"/>
              <a:buNone/>
            </a:pPr>
            <a:r>
              <a:rPr b="1" lang="en-US" sz="2200">
                <a:solidFill>
                  <a:srgbClr val="FFFFFF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Aceleração do Processo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p14"/>
          <p:cNvSpPr/>
          <p:nvPr/>
        </p:nvSpPr>
        <p:spPr>
          <a:xfrm>
            <a:off x="6324124" y="3329702"/>
            <a:ext cx="3554730" cy="7660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50"/>
              <a:buFont typeface="PT Sans"/>
              <a:buNone/>
            </a:pPr>
            <a:r>
              <a:rPr lang="en-US" sz="185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Aceleração do processo de avaliação de projetos.</a:t>
            </a:r>
            <a:endParaRPr sz="18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309" name="Google Shape;309;p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237827" y="1996440"/>
            <a:ext cx="598408" cy="598408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14"/>
          <p:cNvSpPr/>
          <p:nvPr/>
        </p:nvSpPr>
        <p:spPr>
          <a:xfrm>
            <a:off x="10237827" y="2834164"/>
            <a:ext cx="2816185" cy="3519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Nunito SemiBold"/>
              <a:buNone/>
            </a:pPr>
            <a:r>
              <a:rPr b="1" lang="en-US" sz="2200">
                <a:solidFill>
                  <a:srgbClr val="FFFFFF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Redução de Custos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1" name="Google Shape;311;p14"/>
          <p:cNvSpPr/>
          <p:nvPr/>
        </p:nvSpPr>
        <p:spPr>
          <a:xfrm>
            <a:off x="10237827" y="3329702"/>
            <a:ext cx="3554849" cy="3830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50"/>
              <a:buFont typeface="PT Sans"/>
              <a:buNone/>
            </a:pPr>
            <a:r>
              <a:rPr lang="en-US" sz="185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Redução de custos operacionais.</a:t>
            </a:r>
            <a:endParaRPr sz="18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312" name="Google Shape;312;p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324124" y="4813816"/>
            <a:ext cx="598408" cy="598408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14"/>
          <p:cNvSpPr/>
          <p:nvPr/>
        </p:nvSpPr>
        <p:spPr>
          <a:xfrm>
            <a:off x="6324124" y="5651540"/>
            <a:ext cx="2816185" cy="3519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Nunito SemiBold"/>
              <a:buNone/>
            </a:pPr>
            <a:r>
              <a:rPr b="1" lang="en-US" sz="2200">
                <a:solidFill>
                  <a:srgbClr val="FFFFFF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Conformidade Legal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4" name="Google Shape;314;p14"/>
          <p:cNvSpPr/>
          <p:nvPr/>
        </p:nvSpPr>
        <p:spPr>
          <a:xfrm>
            <a:off x="6324124" y="6147078"/>
            <a:ext cx="3554730" cy="7660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50"/>
              <a:buFont typeface="PT Sans"/>
              <a:buNone/>
            </a:pPr>
            <a:r>
              <a:rPr lang="en-US" sz="185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Suporte à conformidade legal com a Lei do Bem.</a:t>
            </a:r>
            <a:endParaRPr sz="18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315" name="Google Shape;315;p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0237827" y="4813816"/>
            <a:ext cx="598408" cy="598408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14"/>
          <p:cNvSpPr/>
          <p:nvPr/>
        </p:nvSpPr>
        <p:spPr>
          <a:xfrm>
            <a:off x="10237824" y="5651550"/>
            <a:ext cx="3822600" cy="35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Nunito SemiBold"/>
              <a:buNone/>
            </a:pPr>
            <a:r>
              <a:rPr b="1" lang="en-US" sz="2200">
                <a:solidFill>
                  <a:srgbClr val="FFFFFF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Promoção de Inovação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7" name="Google Shape;317;p14"/>
          <p:cNvSpPr/>
          <p:nvPr/>
        </p:nvSpPr>
        <p:spPr>
          <a:xfrm>
            <a:off x="10237827" y="6147078"/>
            <a:ext cx="3554849" cy="11490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5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Incentiva a inovação em empresas através da utilização da Lei do Bem.</a:t>
            </a:r>
            <a:endParaRPr sz="18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8" name="Google Shape;318;p1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5200" y="933450"/>
            <a:ext cx="5298475" cy="5591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24" name="Google Shape;324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1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15"/>
          <p:cNvSpPr/>
          <p:nvPr/>
        </p:nvSpPr>
        <p:spPr>
          <a:xfrm>
            <a:off x="928850" y="879625"/>
            <a:ext cx="8381700" cy="7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Nunito SemiBold"/>
              <a:buNone/>
            </a:pPr>
            <a:r>
              <a:rPr b="1" lang="en-US" sz="4400">
                <a:solidFill>
                  <a:srgbClr val="FFFFFF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Conheça Nossa Equipe</a:t>
            </a:r>
            <a:endParaRPr sz="4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7" name="Google Shape;327;p15"/>
          <p:cNvSpPr/>
          <p:nvPr/>
        </p:nvSpPr>
        <p:spPr>
          <a:xfrm>
            <a:off x="837724" y="3995142"/>
            <a:ext cx="2816185" cy="3519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Nunito SemiBold"/>
              <a:buNone/>
            </a:pPr>
            <a:r>
              <a:rPr b="1" lang="en-US" sz="2200">
                <a:solidFill>
                  <a:srgbClr val="FFFFFF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Francis Lauriano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8" name="Google Shape;328;p15"/>
          <p:cNvSpPr/>
          <p:nvPr/>
        </p:nvSpPr>
        <p:spPr>
          <a:xfrm>
            <a:off x="4166116" y="3995142"/>
            <a:ext cx="2816185" cy="3519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Nunito SemiBold"/>
              <a:buNone/>
            </a:pPr>
            <a:r>
              <a:rPr b="1" lang="en-US" sz="2200">
                <a:solidFill>
                  <a:srgbClr val="FFFFFF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Higor Luna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9" name="Google Shape;329;p15"/>
          <p:cNvSpPr/>
          <p:nvPr/>
        </p:nvSpPr>
        <p:spPr>
          <a:xfrm>
            <a:off x="7494627" y="3995142"/>
            <a:ext cx="2816185" cy="3519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Nunito SemiBold"/>
              <a:buNone/>
            </a:pPr>
            <a:r>
              <a:rPr b="1" lang="en-US" sz="2200">
                <a:solidFill>
                  <a:srgbClr val="FFFFFF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Lucas Adriano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0" name="Google Shape;330;p15"/>
          <p:cNvSpPr/>
          <p:nvPr/>
        </p:nvSpPr>
        <p:spPr>
          <a:xfrm>
            <a:off x="1208143" y="6524616"/>
            <a:ext cx="1430886" cy="3519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Nunito SemiBold"/>
              <a:buNone/>
            </a:pPr>
            <a:r>
              <a:rPr b="1" lang="en-US" sz="2200">
                <a:solidFill>
                  <a:srgbClr val="FFFFFF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Luiz Primo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1" name="Google Shape;331;p15"/>
          <p:cNvSpPr/>
          <p:nvPr/>
        </p:nvSpPr>
        <p:spPr>
          <a:xfrm>
            <a:off x="3976421" y="6476664"/>
            <a:ext cx="1788515" cy="5043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Nunito SemiBold"/>
              <a:buNone/>
            </a:pPr>
            <a:r>
              <a:rPr b="1" lang="en-US" sz="2200">
                <a:solidFill>
                  <a:srgbClr val="FFFFFF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Luiz Henrique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2" name="Google Shape;332;p15"/>
          <p:cNvSpPr/>
          <p:nvPr/>
        </p:nvSpPr>
        <p:spPr>
          <a:xfrm>
            <a:off x="7494627" y="6609226"/>
            <a:ext cx="2816185" cy="3519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Nunito SemiBold"/>
              <a:buNone/>
            </a:pPr>
            <a:r>
              <a:rPr b="1" lang="en-US" sz="2200">
                <a:solidFill>
                  <a:srgbClr val="FFFFFF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Nikolas Martins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3" name="Google Shape;333;p15"/>
          <p:cNvPicPr preferRelativeResize="0"/>
          <p:nvPr/>
        </p:nvPicPr>
        <p:blipFill rotWithShape="1">
          <a:blip r:embed="rId4">
            <a:alphaModFix/>
          </a:blip>
          <a:srcRect b="16801" l="0" r="0" t="0"/>
          <a:stretch/>
        </p:blipFill>
        <p:spPr>
          <a:xfrm>
            <a:off x="1136928" y="2365558"/>
            <a:ext cx="1387904" cy="1449658"/>
          </a:xfrm>
          <a:prstGeom prst="flowChartConnector">
            <a:avLst/>
          </a:prstGeom>
          <a:noFill/>
          <a:ln>
            <a:noFill/>
          </a:ln>
        </p:spPr>
      </p:pic>
      <p:pic>
        <p:nvPicPr>
          <p:cNvPr id="334" name="Google Shape;334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67150" y="2386858"/>
            <a:ext cx="1407058" cy="1407058"/>
          </a:xfrm>
          <a:prstGeom prst="flowChartConnector">
            <a:avLst/>
          </a:prstGeom>
          <a:noFill/>
          <a:ln>
            <a:noFill/>
          </a:ln>
        </p:spPr>
      </p:pic>
      <p:pic>
        <p:nvPicPr>
          <p:cNvPr id="335" name="Google Shape;335;p15"/>
          <p:cNvPicPr preferRelativeResize="0"/>
          <p:nvPr/>
        </p:nvPicPr>
        <p:blipFill rotWithShape="1">
          <a:blip r:embed="rId6">
            <a:alphaModFix/>
          </a:blip>
          <a:srcRect b="17073" l="11376" r="0" t="18699"/>
          <a:stretch/>
        </p:blipFill>
        <p:spPr>
          <a:xfrm>
            <a:off x="7624797" y="2387633"/>
            <a:ext cx="1496452" cy="1444527"/>
          </a:xfrm>
          <a:prstGeom prst="flowChartConnector">
            <a:avLst/>
          </a:prstGeom>
          <a:noFill/>
          <a:ln>
            <a:noFill/>
          </a:ln>
        </p:spPr>
      </p:pic>
      <p:pic>
        <p:nvPicPr>
          <p:cNvPr id="336" name="Google Shape;336;p15"/>
          <p:cNvPicPr preferRelativeResize="0"/>
          <p:nvPr/>
        </p:nvPicPr>
        <p:blipFill rotWithShape="1">
          <a:blip r:embed="rId7">
            <a:alphaModFix/>
          </a:blip>
          <a:srcRect b="2033" l="0" r="0" t="28318"/>
          <a:stretch/>
        </p:blipFill>
        <p:spPr>
          <a:xfrm>
            <a:off x="1136928" y="4893440"/>
            <a:ext cx="1502101" cy="1394905"/>
          </a:xfrm>
          <a:prstGeom prst="flowChartConnector">
            <a:avLst/>
          </a:prstGeom>
          <a:noFill/>
          <a:ln>
            <a:noFill/>
          </a:ln>
        </p:spPr>
      </p:pic>
      <p:pic>
        <p:nvPicPr>
          <p:cNvPr id="337" name="Google Shape;337;p1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173000" y="4960523"/>
            <a:ext cx="1407058" cy="1407058"/>
          </a:xfrm>
          <a:prstGeom prst="flowChartConnector">
            <a:avLst/>
          </a:prstGeom>
          <a:noFill/>
          <a:ln>
            <a:noFill/>
          </a:ln>
        </p:spPr>
      </p:pic>
      <p:pic>
        <p:nvPicPr>
          <p:cNvPr id="338" name="Google Shape;338;p1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661834" y="5102239"/>
            <a:ext cx="1422377" cy="1422377"/>
          </a:xfrm>
          <a:prstGeom prst="flowChartConnector">
            <a:avLst/>
          </a:prstGeom>
          <a:noFill/>
          <a:ln>
            <a:noFill/>
          </a:ln>
        </p:spPr>
      </p:pic>
      <p:pic>
        <p:nvPicPr>
          <p:cNvPr id="339" name="Google Shape;339;p15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0515825" y="2911100"/>
            <a:ext cx="3377400" cy="3377400"/>
          </a:xfrm>
          <a:prstGeom prst="flowChartConnector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54" name="Google Shape;54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2"/>
          <p:cNvSpPr/>
          <p:nvPr/>
        </p:nvSpPr>
        <p:spPr>
          <a:xfrm>
            <a:off x="1799051" y="4006375"/>
            <a:ext cx="5130300" cy="35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6875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Nunito SemiBold"/>
              <a:buNone/>
            </a:pPr>
            <a:r>
              <a:rPr b="1" lang="en-US" sz="4000">
                <a:solidFill>
                  <a:srgbClr val="FFFFFF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Problema proposto</a:t>
            </a:r>
            <a:endParaRPr b="1"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" name="Google Shape;57;p2"/>
          <p:cNvSpPr/>
          <p:nvPr/>
        </p:nvSpPr>
        <p:spPr>
          <a:xfrm>
            <a:off x="1225841" y="4907318"/>
            <a:ext cx="5259402" cy="18892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A análise e avaliação de projetos de inovação geralmente seguem um processo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estruturado e “demorado”.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58;p2"/>
          <p:cNvSpPr/>
          <p:nvPr/>
        </p:nvSpPr>
        <p:spPr>
          <a:xfrm>
            <a:off x="8434539" y="4000319"/>
            <a:ext cx="3928586" cy="7038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6875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Nunito SemiBold"/>
              <a:buNone/>
            </a:pPr>
            <a:r>
              <a:rPr b="1" lang="en-US" sz="4000">
                <a:solidFill>
                  <a:srgbClr val="FFFFFF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Solução</a:t>
            </a:r>
            <a:endParaRPr b="1"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59;p2"/>
          <p:cNvSpPr/>
          <p:nvPr/>
        </p:nvSpPr>
        <p:spPr>
          <a:xfrm>
            <a:off x="7809077" y="4918193"/>
            <a:ext cx="5700549" cy="38300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Criar um MVP de uma API Rest</a:t>
            </a:r>
            <a:r>
              <a:rPr lang="en-US" sz="200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 para a aplicação Chat-Softex que </a:t>
            </a:r>
            <a:r>
              <a:rPr lang="en-US" sz="200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visa automatizar e agilizar o processo de avaliação de projetos de inovação, utilizando inteligência artificial e critérios padronizados com base na Lei do Bem.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" name="Google Shape;60;p2"/>
          <p:cNvSpPr/>
          <p:nvPr/>
        </p:nvSpPr>
        <p:spPr>
          <a:xfrm>
            <a:off x="1134259" y="3915058"/>
            <a:ext cx="534591" cy="534591"/>
          </a:xfrm>
          <a:prstGeom prst="roundRect">
            <a:avLst>
              <a:gd fmla="val 66674" name="adj"/>
            </a:avLst>
          </a:prstGeom>
          <a:solidFill>
            <a:srgbClr val="00002E"/>
          </a:solidFill>
          <a:ln cap="flat" cmpd="sng" w="22850">
            <a:solidFill>
              <a:srgbClr val="F2B42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2"/>
          <p:cNvSpPr/>
          <p:nvPr/>
        </p:nvSpPr>
        <p:spPr>
          <a:xfrm>
            <a:off x="7642451" y="3915058"/>
            <a:ext cx="534591" cy="534591"/>
          </a:xfrm>
          <a:prstGeom prst="roundRect">
            <a:avLst>
              <a:gd fmla="val 66674" name="adj"/>
            </a:avLst>
          </a:prstGeom>
          <a:solidFill>
            <a:srgbClr val="00002E"/>
          </a:solidFill>
          <a:ln cap="flat" cmpd="sng" w="22850">
            <a:solidFill>
              <a:srgbClr val="D7425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2"/>
          <p:cNvSpPr/>
          <p:nvPr/>
        </p:nvSpPr>
        <p:spPr>
          <a:xfrm>
            <a:off x="1300882" y="4000320"/>
            <a:ext cx="201300" cy="3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Nunito SemiBold"/>
              <a:buNone/>
            </a:pPr>
            <a:r>
              <a:rPr b="1" lang="en-US" sz="2600">
                <a:solidFill>
                  <a:srgbClr val="FFFFFF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1</a:t>
            </a:r>
            <a:endParaRPr sz="2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" name="Google Shape;63;p2"/>
          <p:cNvSpPr/>
          <p:nvPr/>
        </p:nvSpPr>
        <p:spPr>
          <a:xfrm>
            <a:off x="7809078" y="3985108"/>
            <a:ext cx="201300" cy="3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Nunito SemiBold"/>
              <a:buNone/>
            </a:pPr>
            <a:r>
              <a:rPr b="1" lang="en-US" sz="2600">
                <a:solidFill>
                  <a:srgbClr val="FFFFFF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2</a:t>
            </a:r>
            <a:endParaRPr sz="2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4" name="Google Shape;64;p2"/>
          <p:cNvPicPr preferRelativeResize="0"/>
          <p:nvPr/>
        </p:nvPicPr>
        <p:blipFill rotWithShape="1">
          <a:blip r:embed="rId4">
            <a:alphaModFix/>
          </a:blip>
          <a:srcRect b="59271" l="0" r="0" t="16475"/>
          <a:stretch/>
        </p:blipFill>
        <p:spPr>
          <a:xfrm>
            <a:off x="0" y="0"/>
            <a:ext cx="14630401" cy="35484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70" name="Google Shape;70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72" name="Google Shape;72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14630400" cy="2970252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3"/>
          <p:cNvSpPr/>
          <p:nvPr/>
        </p:nvSpPr>
        <p:spPr>
          <a:xfrm>
            <a:off x="831652" y="3624024"/>
            <a:ext cx="5591056" cy="6988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Nunito SemiBold"/>
              <a:buNone/>
            </a:pPr>
            <a:r>
              <a:rPr b="1" lang="en-US" sz="4400">
                <a:solidFill>
                  <a:srgbClr val="FFFFFF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Objetivos do Projeto</a:t>
            </a:r>
            <a:endParaRPr sz="4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" name="Google Shape;74;p3"/>
          <p:cNvSpPr/>
          <p:nvPr/>
        </p:nvSpPr>
        <p:spPr>
          <a:xfrm>
            <a:off x="831652" y="4946571"/>
            <a:ext cx="534600" cy="534600"/>
          </a:xfrm>
          <a:prstGeom prst="roundRect">
            <a:avLst>
              <a:gd fmla="val 66674" name="adj"/>
            </a:avLst>
          </a:prstGeom>
          <a:solidFill>
            <a:srgbClr val="00002E"/>
          </a:solidFill>
          <a:ln cap="flat" cmpd="sng" w="22850">
            <a:solidFill>
              <a:srgbClr val="F2B42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3"/>
          <p:cNvSpPr/>
          <p:nvPr/>
        </p:nvSpPr>
        <p:spPr>
          <a:xfrm>
            <a:off x="998283" y="5005032"/>
            <a:ext cx="201300" cy="3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Nunito SemiBold"/>
              <a:buNone/>
            </a:pPr>
            <a:r>
              <a:rPr b="1" lang="en-US" sz="2600">
                <a:solidFill>
                  <a:srgbClr val="FFFFFF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1</a:t>
            </a:r>
            <a:endParaRPr sz="2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" name="Google Shape;76;p3"/>
          <p:cNvSpPr/>
          <p:nvPr/>
        </p:nvSpPr>
        <p:spPr>
          <a:xfrm>
            <a:off x="1603772" y="4946570"/>
            <a:ext cx="4818936" cy="3731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lt1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Acelerar o Processo de Avaliação</a:t>
            </a:r>
            <a:endParaRPr b="1" sz="2400">
              <a:solidFill>
                <a:schemeClr val="lt1"/>
              </a:solidFill>
              <a:latin typeface="Nunito SemiBold"/>
              <a:ea typeface="Nunito SemiBold"/>
              <a:cs typeface="Nunito SemiBold"/>
              <a:sym typeface="Nunito SemiBold"/>
            </a:endParaRPr>
          </a:p>
        </p:txBody>
      </p:sp>
      <p:sp>
        <p:nvSpPr>
          <p:cNvPr id="77" name="Google Shape;77;p3"/>
          <p:cNvSpPr/>
          <p:nvPr/>
        </p:nvSpPr>
        <p:spPr>
          <a:xfrm>
            <a:off x="1603772" y="5438537"/>
            <a:ext cx="5592723" cy="7603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45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50"/>
              <a:buFont typeface="PT Sans"/>
              <a:buNone/>
            </a:pPr>
            <a:r>
              <a:rPr lang="en-US" sz="185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Substituir análises manuais por automação assistida por IA.</a:t>
            </a:r>
            <a:endParaRPr sz="18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" name="Google Shape;78;p3"/>
          <p:cNvSpPr/>
          <p:nvPr/>
        </p:nvSpPr>
        <p:spPr>
          <a:xfrm>
            <a:off x="7434024" y="4946571"/>
            <a:ext cx="534600" cy="534600"/>
          </a:xfrm>
          <a:prstGeom prst="roundRect">
            <a:avLst>
              <a:gd fmla="val 66674" name="adj"/>
            </a:avLst>
          </a:prstGeom>
          <a:solidFill>
            <a:srgbClr val="00002E"/>
          </a:solidFill>
          <a:ln cap="flat" cmpd="sng" w="22850">
            <a:solidFill>
              <a:srgbClr val="D7425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3"/>
          <p:cNvSpPr/>
          <p:nvPr/>
        </p:nvSpPr>
        <p:spPr>
          <a:xfrm>
            <a:off x="7600593" y="5005032"/>
            <a:ext cx="201300" cy="3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Nunito SemiBold"/>
              <a:buNone/>
            </a:pPr>
            <a:r>
              <a:rPr b="1" lang="en-US" sz="2600">
                <a:solidFill>
                  <a:srgbClr val="FFFFFF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2</a:t>
            </a:r>
            <a:endParaRPr sz="2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" name="Google Shape;80;p3"/>
          <p:cNvSpPr/>
          <p:nvPr/>
        </p:nvSpPr>
        <p:spPr>
          <a:xfrm>
            <a:off x="8206145" y="4946571"/>
            <a:ext cx="5085312" cy="3731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lt1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Aplicar Critérios Padronizados</a:t>
            </a:r>
            <a:endParaRPr b="1" sz="2400">
              <a:solidFill>
                <a:schemeClr val="lt1"/>
              </a:solidFill>
              <a:latin typeface="Nunito SemiBold"/>
              <a:ea typeface="Nunito SemiBold"/>
              <a:cs typeface="Nunito SemiBold"/>
              <a:sym typeface="Nunito SemiBold"/>
            </a:endParaRPr>
          </a:p>
        </p:txBody>
      </p:sp>
      <p:sp>
        <p:nvSpPr>
          <p:cNvPr id="81" name="Google Shape;81;p3"/>
          <p:cNvSpPr/>
          <p:nvPr/>
        </p:nvSpPr>
        <p:spPr>
          <a:xfrm>
            <a:off x="8206145" y="5438537"/>
            <a:ext cx="5592723" cy="7603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45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50"/>
              <a:buFont typeface="PT Sans"/>
              <a:buNone/>
            </a:pPr>
            <a:r>
              <a:rPr lang="en-US" sz="185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Garantir consistência nas avaliações com base na Lei do Bem.</a:t>
            </a:r>
            <a:endParaRPr sz="18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" name="Google Shape;82;p3"/>
          <p:cNvSpPr/>
          <p:nvPr/>
        </p:nvSpPr>
        <p:spPr>
          <a:xfrm>
            <a:off x="831652" y="6703695"/>
            <a:ext cx="534591" cy="534591"/>
          </a:xfrm>
          <a:prstGeom prst="roundRect">
            <a:avLst>
              <a:gd fmla="val 66674" name="adj"/>
            </a:avLst>
          </a:prstGeom>
          <a:solidFill>
            <a:srgbClr val="00002E"/>
          </a:solidFill>
          <a:ln cap="flat" cmpd="sng" w="22850">
            <a:solidFill>
              <a:srgbClr val="DD785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3"/>
          <p:cNvSpPr/>
          <p:nvPr/>
        </p:nvSpPr>
        <p:spPr>
          <a:xfrm>
            <a:off x="998220" y="6781419"/>
            <a:ext cx="201300" cy="3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Nunito SemiBold"/>
              <a:buNone/>
            </a:pPr>
            <a:r>
              <a:rPr b="1" lang="en-US" sz="2600">
                <a:solidFill>
                  <a:srgbClr val="FFFFFF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3</a:t>
            </a:r>
            <a:endParaRPr sz="2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" name="Google Shape;84;p3"/>
          <p:cNvSpPr/>
          <p:nvPr/>
        </p:nvSpPr>
        <p:spPr>
          <a:xfrm>
            <a:off x="1603776" y="6703700"/>
            <a:ext cx="5195400" cy="4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lt1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Fornecer Feedback Detalhado</a:t>
            </a:r>
            <a:endParaRPr b="1" sz="2400">
              <a:solidFill>
                <a:schemeClr val="lt1"/>
              </a:solidFill>
              <a:latin typeface="Nunito SemiBold"/>
              <a:ea typeface="Nunito SemiBold"/>
              <a:cs typeface="Nunito SemiBold"/>
              <a:sym typeface="Nunito SemiBold"/>
            </a:endParaRPr>
          </a:p>
        </p:txBody>
      </p:sp>
      <p:sp>
        <p:nvSpPr>
          <p:cNvPr id="85" name="Google Shape;85;p3"/>
          <p:cNvSpPr/>
          <p:nvPr/>
        </p:nvSpPr>
        <p:spPr>
          <a:xfrm>
            <a:off x="1603772" y="7195661"/>
            <a:ext cx="5592723" cy="3801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45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50"/>
              <a:buFont typeface="PT Sans"/>
              <a:buNone/>
            </a:pPr>
            <a:r>
              <a:rPr lang="en-US" sz="185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Relatórios com pontos fortes, fracos e recomendações.</a:t>
            </a:r>
            <a:endParaRPr sz="18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3"/>
          <p:cNvSpPr/>
          <p:nvPr/>
        </p:nvSpPr>
        <p:spPr>
          <a:xfrm>
            <a:off x="7434024" y="6703695"/>
            <a:ext cx="534600" cy="534600"/>
          </a:xfrm>
          <a:prstGeom prst="roundRect">
            <a:avLst>
              <a:gd fmla="val 66674" name="adj"/>
            </a:avLst>
          </a:prstGeom>
          <a:solidFill>
            <a:srgbClr val="00002E"/>
          </a:solidFill>
          <a:ln cap="flat" cmpd="sng" w="22850">
            <a:solidFill>
              <a:srgbClr val="48A8E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3"/>
          <p:cNvSpPr/>
          <p:nvPr/>
        </p:nvSpPr>
        <p:spPr>
          <a:xfrm>
            <a:off x="7600606" y="6781469"/>
            <a:ext cx="201300" cy="3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Nunito SemiBold"/>
              <a:buNone/>
            </a:pPr>
            <a:r>
              <a:rPr b="1" lang="en-US" sz="2600">
                <a:solidFill>
                  <a:srgbClr val="FFFFFF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4</a:t>
            </a:r>
            <a:endParaRPr sz="2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" name="Google Shape;88;p3"/>
          <p:cNvSpPr/>
          <p:nvPr/>
        </p:nvSpPr>
        <p:spPr>
          <a:xfrm>
            <a:off x="8206152" y="6703700"/>
            <a:ext cx="5085300" cy="3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lt1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Integrar Ferramentas de IA</a:t>
            </a:r>
            <a:endParaRPr b="1" sz="2400">
              <a:solidFill>
                <a:schemeClr val="lt1"/>
              </a:solidFill>
              <a:latin typeface="Nunito SemiBold"/>
              <a:ea typeface="Nunito SemiBold"/>
              <a:cs typeface="Nunito SemiBold"/>
              <a:sym typeface="Nunito SemiBold"/>
            </a:endParaRPr>
          </a:p>
        </p:txBody>
      </p:sp>
      <p:sp>
        <p:nvSpPr>
          <p:cNvPr id="89" name="Google Shape;89;p3"/>
          <p:cNvSpPr/>
          <p:nvPr/>
        </p:nvSpPr>
        <p:spPr>
          <a:xfrm>
            <a:off x="8206145" y="7195661"/>
            <a:ext cx="5592723" cy="3801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45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50"/>
              <a:buFont typeface="PT Sans"/>
              <a:buNone/>
            </a:pPr>
            <a:r>
              <a:rPr lang="en-US" sz="185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Utilizar APIs como ChatGPT para análise inteligente.</a:t>
            </a:r>
            <a:endParaRPr sz="18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95" name="Google Shape;95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4"/>
          <p:cNvSpPr/>
          <p:nvPr/>
        </p:nvSpPr>
        <p:spPr>
          <a:xfrm>
            <a:off x="685926" y="539125"/>
            <a:ext cx="12648300" cy="57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Nunito SemiBold"/>
              <a:buNone/>
            </a:pPr>
            <a:r>
              <a:rPr b="1" lang="en-US" sz="3600">
                <a:solidFill>
                  <a:srgbClr val="FFFFFF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Metodologia e Cronograma de Desenvolvimento</a:t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4"/>
          <p:cNvSpPr/>
          <p:nvPr/>
        </p:nvSpPr>
        <p:spPr>
          <a:xfrm>
            <a:off x="7303770" y="1507450"/>
            <a:ext cx="22860" cy="5619512"/>
          </a:xfrm>
          <a:prstGeom prst="roundRect">
            <a:avLst>
              <a:gd fmla="val 1285992" name="adj"/>
            </a:avLst>
          </a:prstGeom>
          <a:solidFill>
            <a:srgbClr val="FFFFFF">
              <a:alpha val="2392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4"/>
          <p:cNvSpPr/>
          <p:nvPr/>
        </p:nvSpPr>
        <p:spPr>
          <a:xfrm>
            <a:off x="6431697" y="2884647"/>
            <a:ext cx="685919" cy="22860"/>
          </a:xfrm>
          <a:prstGeom prst="roundRect">
            <a:avLst>
              <a:gd fmla="val 1285992" name="adj"/>
            </a:avLst>
          </a:prstGeom>
          <a:solidFill>
            <a:srgbClr val="F2B42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4"/>
          <p:cNvSpPr/>
          <p:nvPr/>
        </p:nvSpPr>
        <p:spPr>
          <a:xfrm>
            <a:off x="7094756" y="2675692"/>
            <a:ext cx="441000" cy="441000"/>
          </a:xfrm>
          <a:prstGeom prst="roundRect">
            <a:avLst>
              <a:gd fmla="val 66679" name="adj"/>
            </a:avLst>
          </a:prstGeom>
          <a:solidFill>
            <a:srgbClr val="00002E"/>
          </a:solidFill>
          <a:ln cap="flat" cmpd="sng" w="22850">
            <a:solidFill>
              <a:srgbClr val="F2B42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4"/>
          <p:cNvSpPr/>
          <p:nvPr/>
        </p:nvSpPr>
        <p:spPr>
          <a:xfrm>
            <a:off x="7232266" y="2730664"/>
            <a:ext cx="165900" cy="27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50"/>
              <a:buFont typeface="Nunito SemiBold"/>
              <a:buNone/>
            </a:pPr>
            <a:r>
              <a:rPr b="1" lang="en-US" sz="2150">
                <a:solidFill>
                  <a:srgbClr val="FFFFFF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1</a:t>
            </a:r>
            <a:endParaRPr sz="21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4"/>
          <p:cNvSpPr/>
          <p:nvPr/>
        </p:nvSpPr>
        <p:spPr>
          <a:xfrm>
            <a:off x="3931682" y="2651284"/>
            <a:ext cx="2305645" cy="2882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unito SemiBold"/>
              <a:buNone/>
            </a:pPr>
            <a:r>
              <a:rPr b="1" lang="en-US" sz="1800">
                <a:solidFill>
                  <a:srgbClr val="FFFFFF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1º Sprint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4"/>
          <p:cNvSpPr/>
          <p:nvPr/>
        </p:nvSpPr>
        <p:spPr>
          <a:xfrm>
            <a:off x="934225" y="3057375"/>
            <a:ext cx="5303100" cy="6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33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PT Sans"/>
              <a:buNone/>
            </a:pPr>
            <a:r>
              <a:rPr lang="en-US" sz="150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E</a:t>
            </a:r>
            <a:r>
              <a:rPr lang="en-US" sz="150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licitação  de requisitos,  definição da arquitetura do sistema e </a:t>
            </a:r>
            <a:r>
              <a:rPr lang="en-US" sz="1500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rPr>
              <a:t>Modelagem do banco de dados.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4"/>
          <p:cNvSpPr/>
          <p:nvPr/>
        </p:nvSpPr>
        <p:spPr>
          <a:xfrm>
            <a:off x="7512784" y="3864531"/>
            <a:ext cx="685919" cy="22860"/>
          </a:xfrm>
          <a:prstGeom prst="roundRect">
            <a:avLst>
              <a:gd fmla="val 1285992" name="adj"/>
            </a:avLst>
          </a:prstGeom>
          <a:solidFill>
            <a:srgbClr val="D7425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4"/>
          <p:cNvSpPr/>
          <p:nvPr/>
        </p:nvSpPr>
        <p:spPr>
          <a:xfrm>
            <a:off x="7094756" y="3655576"/>
            <a:ext cx="441000" cy="441000"/>
          </a:xfrm>
          <a:prstGeom prst="roundRect">
            <a:avLst>
              <a:gd fmla="val 66679" name="adj"/>
            </a:avLst>
          </a:prstGeom>
          <a:solidFill>
            <a:srgbClr val="00002E"/>
          </a:solidFill>
          <a:ln cap="flat" cmpd="sng" w="22850">
            <a:solidFill>
              <a:srgbClr val="D7425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4"/>
          <p:cNvSpPr/>
          <p:nvPr/>
        </p:nvSpPr>
        <p:spPr>
          <a:xfrm>
            <a:off x="7232191" y="3710748"/>
            <a:ext cx="165900" cy="27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50"/>
              <a:buFont typeface="Nunito SemiBold"/>
              <a:buNone/>
            </a:pPr>
            <a:r>
              <a:rPr b="1" lang="en-US" sz="2150">
                <a:solidFill>
                  <a:srgbClr val="FFFFFF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2</a:t>
            </a:r>
            <a:endParaRPr sz="21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p4"/>
          <p:cNvSpPr/>
          <p:nvPr/>
        </p:nvSpPr>
        <p:spPr>
          <a:xfrm>
            <a:off x="8393073" y="3631169"/>
            <a:ext cx="2305645" cy="2882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unito SemiBold"/>
              <a:buNone/>
            </a:pPr>
            <a:r>
              <a:rPr b="1" lang="en-US" sz="1800">
                <a:solidFill>
                  <a:srgbClr val="FFFFFF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2º Sprint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4"/>
          <p:cNvSpPr/>
          <p:nvPr/>
        </p:nvSpPr>
        <p:spPr>
          <a:xfrm>
            <a:off x="8393073" y="4036934"/>
            <a:ext cx="5551408" cy="9404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33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PT Sans"/>
              <a:buNone/>
            </a:pPr>
            <a:r>
              <a:rPr lang="en-US" sz="150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Implementação da camada de acesso a dados (Models e Repositories).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p4"/>
          <p:cNvSpPr/>
          <p:nvPr/>
        </p:nvSpPr>
        <p:spPr>
          <a:xfrm>
            <a:off x="6431697" y="4831557"/>
            <a:ext cx="685919" cy="22860"/>
          </a:xfrm>
          <a:prstGeom prst="roundRect">
            <a:avLst>
              <a:gd fmla="val 1285992" name="adj"/>
            </a:avLst>
          </a:prstGeom>
          <a:solidFill>
            <a:srgbClr val="DD785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4"/>
          <p:cNvSpPr/>
          <p:nvPr/>
        </p:nvSpPr>
        <p:spPr>
          <a:xfrm>
            <a:off x="7094756" y="4622602"/>
            <a:ext cx="440888" cy="440888"/>
          </a:xfrm>
          <a:prstGeom prst="roundRect">
            <a:avLst>
              <a:gd fmla="val 66679" name="adj"/>
            </a:avLst>
          </a:prstGeom>
          <a:solidFill>
            <a:srgbClr val="00002E"/>
          </a:solidFill>
          <a:ln cap="flat" cmpd="sng" w="22850">
            <a:solidFill>
              <a:srgbClr val="DD785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4"/>
          <p:cNvSpPr/>
          <p:nvPr/>
        </p:nvSpPr>
        <p:spPr>
          <a:xfrm>
            <a:off x="7232216" y="4663686"/>
            <a:ext cx="165900" cy="27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50"/>
              <a:buFont typeface="Nunito SemiBold"/>
              <a:buNone/>
            </a:pPr>
            <a:r>
              <a:rPr b="1" lang="en-US" sz="2150">
                <a:solidFill>
                  <a:srgbClr val="FFFFFF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3</a:t>
            </a:r>
            <a:endParaRPr sz="21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4"/>
          <p:cNvSpPr/>
          <p:nvPr/>
        </p:nvSpPr>
        <p:spPr>
          <a:xfrm>
            <a:off x="3931682" y="4598194"/>
            <a:ext cx="2305645" cy="2882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unito SemiBold"/>
              <a:buNone/>
            </a:pPr>
            <a:r>
              <a:rPr b="1" lang="en-US" sz="1800">
                <a:solidFill>
                  <a:srgbClr val="FFFFFF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3º Sprint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4"/>
          <p:cNvSpPr/>
          <p:nvPr/>
        </p:nvSpPr>
        <p:spPr>
          <a:xfrm>
            <a:off x="685919" y="5003959"/>
            <a:ext cx="5551408" cy="9404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6333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PT Sans"/>
              <a:buNone/>
            </a:pPr>
            <a:r>
              <a:rPr lang="en-US" sz="150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Desenvolvimento das regras de negócio (Services), validações de dados, medidas de segurança e criptografia de informações sensíveis.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p4"/>
          <p:cNvSpPr/>
          <p:nvPr/>
        </p:nvSpPr>
        <p:spPr>
          <a:xfrm>
            <a:off x="7512784" y="5798701"/>
            <a:ext cx="685919" cy="22860"/>
          </a:xfrm>
          <a:prstGeom prst="roundRect">
            <a:avLst>
              <a:gd fmla="val 1285992" name="adj"/>
            </a:avLst>
          </a:prstGeom>
          <a:solidFill>
            <a:srgbClr val="48A8E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4"/>
          <p:cNvSpPr/>
          <p:nvPr/>
        </p:nvSpPr>
        <p:spPr>
          <a:xfrm>
            <a:off x="7094756" y="5589747"/>
            <a:ext cx="440888" cy="440888"/>
          </a:xfrm>
          <a:prstGeom prst="roundRect">
            <a:avLst>
              <a:gd fmla="val 66679" name="adj"/>
            </a:avLst>
          </a:prstGeom>
          <a:solidFill>
            <a:srgbClr val="00002E"/>
          </a:solidFill>
          <a:ln cap="flat" cmpd="sng" w="22850">
            <a:solidFill>
              <a:srgbClr val="48A8E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4"/>
          <p:cNvSpPr/>
          <p:nvPr/>
        </p:nvSpPr>
        <p:spPr>
          <a:xfrm>
            <a:off x="7214441" y="5630819"/>
            <a:ext cx="165900" cy="27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50"/>
              <a:buFont typeface="Nunito SemiBold"/>
              <a:buNone/>
            </a:pPr>
            <a:r>
              <a:rPr b="1" lang="en-US" sz="2150">
                <a:solidFill>
                  <a:srgbClr val="FFFFFF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4</a:t>
            </a:r>
            <a:endParaRPr sz="21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p4"/>
          <p:cNvSpPr/>
          <p:nvPr/>
        </p:nvSpPr>
        <p:spPr>
          <a:xfrm>
            <a:off x="8393073" y="5565339"/>
            <a:ext cx="2305645" cy="2882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unito SemiBold"/>
              <a:buNone/>
            </a:pPr>
            <a:r>
              <a:rPr b="1" lang="en-US" sz="1800">
                <a:solidFill>
                  <a:srgbClr val="FFFFFF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4º Sprint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4"/>
          <p:cNvSpPr/>
          <p:nvPr/>
        </p:nvSpPr>
        <p:spPr>
          <a:xfrm>
            <a:off x="8393073" y="5971104"/>
            <a:ext cx="5551408" cy="9404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33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PT Sans"/>
              <a:buNone/>
            </a:pPr>
            <a:r>
              <a:rPr lang="en-US" sz="150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Integração </a:t>
            </a:r>
            <a:r>
              <a:rPr lang="en-US" sz="150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com a API do ChatGPT e outras APIs externas, e desenvolvimento de controllers e routes.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p4"/>
          <p:cNvSpPr/>
          <p:nvPr/>
        </p:nvSpPr>
        <p:spPr>
          <a:xfrm>
            <a:off x="6431697" y="6765846"/>
            <a:ext cx="685919" cy="22860"/>
          </a:xfrm>
          <a:prstGeom prst="roundRect">
            <a:avLst>
              <a:gd fmla="val 1285992" name="adj"/>
            </a:avLst>
          </a:prstGeom>
          <a:solidFill>
            <a:srgbClr val="59ABA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4"/>
          <p:cNvSpPr/>
          <p:nvPr/>
        </p:nvSpPr>
        <p:spPr>
          <a:xfrm>
            <a:off x="7094756" y="6556891"/>
            <a:ext cx="440888" cy="440888"/>
          </a:xfrm>
          <a:prstGeom prst="roundRect">
            <a:avLst>
              <a:gd fmla="val 66679" name="adj"/>
            </a:avLst>
          </a:prstGeom>
          <a:solidFill>
            <a:srgbClr val="00002E"/>
          </a:solidFill>
          <a:ln cap="flat" cmpd="sng" w="22850">
            <a:solidFill>
              <a:srgbClr val="59ABA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4"/>
          <p:cNvSpPr/>
          <p:nvPr/>
        </p:nvSpPr>
        <p:spPr>
          <a:xfrm>
            <a:off x="7232154" y="6638925"/>
            <a:ext cx="165973" cy="2767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50"/>
              <a:buFont typeface="Nunito SemiBold"/>
              <a:buNone/>
            </a:pPr>
            <a:r>
              <a:rPr b="1" lang="en-US" sz="2150">
                <a:solidFill>
                  <a:srgbClr val="FFFFFF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5</a:t>
            </a:r>
            <a:endParaRPr sz="21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p4"/>
          <p:cNvSpPr/>
          <p:nvPr/>
        </p:nvSpPr>
        <p:spPr>
          <a:xfrm>
            <a:off x="3931682" y="6532484"/>
            <a:ext cx="2305645" cy="2882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unito SemiBold"/>
              <a:buNone/>
            </a:pPr>
            <a:r>
              <a:rPr b="1" lang="en-US" sz="1800">
                <a:solidFill>
                  <a:srgbClr val="FFFFFF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5º Sprint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p4"/>
          <p:cNvSpPr/>
          <p:nvPr/>
        </p:nvSpPr>
        <p:spPr>
          <a:xfrm>
            <a:off x="685919" y="6938249"/>
            <a:ext cx="5551408" cy="9404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6333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PT Sans"/>
              <a:buNone/>
            </a:pPr>
            <a:r>
              <a:rPr lang="en-US" sz="150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Testes, </a:t>
            </a:r>
            <a:r>
              <a:rPr lang="en-US" sz="150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 correções de bugs e ajustes finais para garantir a funcionalidade e estabilidade do sistema.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4"/>
          <p:cNvSpPr/>
          <p:nvPr/>
        </p:nvSpPr>
        <p:spPr>
          <a:xfrm>
            <a:off x="1623000" y="1510875"/>
            <a:ext cx="11934900" cy="632700"/>
          </a:xfrm>
          <a:prstGeom prst="roundRect">
            <a:avLst>
              <a:gd fmla="val 16667" name="adj"/>
            </a:avLst>
          </a:prstGeom>
          <a:solidFill>
            <a:srgbClr val="323F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708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lt1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Desenvolvimento Ágil: Planejamento em sprints com entregas incrementais.</a:t>
            </a:r>
            <a:endParaRPr b="1" sz="2200">
              <a:solidFill>
                <a:schemeClr val="lt1"/>
              </a:solidFill>
              <a:latin typeface="Nunito SemiBold"/>
              <a:ea typeface="Nunito SemiBold"/>
              <a:cs typeface="Nunito SemiBold"/>
              <a:sym typeface="Nunito SemiBol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30" name="Google Shape;130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32" name="Google Shape;132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5"/>
          <p:cNvSpPr/>
          <p:nvPr/>
        </p:nvSpPr>
        <p:spPr>
          <a:xfrm>
            <a:off x="6244709" y="712946"/>
            <a:ext cx="7627382" cy="12744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Nunito SemiBold"/>
              <a:buNone/>
            </a:pPr>
            <a:r>
              <a:rPr b="1" lang="en-US" sz="4000">
                <a:solidFill>
                  <a:srgbClr val="FFFFFF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Tecnologias, Bibliotecas e Libs Utilizadas</a:t>
            </a:r>
            <a:endParaRPr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p5"/>
          <p:cNvSpPr/>
          <p:nvPr/>
        </p:nvSpPr>
        <p:spPr>
          <a:xfrm>
            <a:off x="6244709" y="2312313"/>
            <a:ext cx="7627382" cy="5204222"/>
          </a:xfrm>
          <a:prstGeom prst="roundRect">
            <a:avLst>
              <a:gd fmla="val 6246" name="adj"/>
            </a:avLst>
          </a:prstGeom>
          <a:noFill/>
          <a:ln cap="flat" cmpd="sng" w="9525">
            <a:solidFill>
              <a:srgbClr val="FFFFFF">
                <a:alpha val="23921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5"/>
          <p:cNvSpPr/>
          <p:nvPr/>
        </p:nvSpPr>
        <p:spPr>
          <a:xfrm>
            <a:off x="6252329" y="2319933"/>
            <a:ext cx="7612142" cy="621744"/>
          </a:xfrm>
          <a:prstGeom prst="rect">
            <a:avLst/>
          </a:prstGeom>
          <a:solidFill>
            <a:srgbClr val="FFFFFF">
              <a:alpha val="392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5"/>
          <p:cNvSpPr/>
          <p:nvPr/>
        </p:nvSpPr>
        <p:spPr>
          <a:xfrm>
            <a:off x="6468904" y="2457450"/>
            <a:ext cx="3369112" cy="3467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PT Sans"/>
              <a:buNone/>
            </a:pPr>
            <a:r>
              <a:rPr lang="en-US" sz="170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Linguagens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5"/>
          <p:cNvSpPr/>
          <p:nvPr/>
        </p:nvSpPr>
        <p:spPr>
          <a:xfrm>
            <a:off x="10278785" y="2457450"/>
            <a:ext cx="3369112" cy="3467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PT Sans"/>
              <a:buNone/>
            </a:pPr>
            <a:r>
              <a:rPr lang="en-US" sz="170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Python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5"/>
          <p:cNvSpPr/>
          <p:nvPr/>
        </p:nvSpPr>
        <p:spPr>
          <a:xfrm>
            <a:off x="6252329" y="2941677"/>
            <a:ext cx="7612142" cy="621744"/>
          </a:xfrm>
          <a:prstGeom prst="rect">
            <a:avLst/>
          </a:prstGeom>
          <a:solidFill>
            <a:srgbClr val="000000">
              <a:alpha val="392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5"/>
          <p:cNvSpPr/>
          <p:nvPr/>
        </p:nvSpPr>
        <p:spPr>
          <a:xfrm>
            <a:off x="6468904" y="3079194"/>
            <a:ext cx="3369112" cy="3467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PT Sans"/>
              <a:buNone/>
            </a:pPr>
            <a:r>
              <a:rPr lang="en-US" sz="170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Frameworks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5"/>
          <p:cNvSpPr/>
          <p:nvPr/>
        </p:nvSpPr>
        <p:spPr>
          <a:xfrm>
            <a:off x="10278785" y="3079194"/>
            <a:ext cx="3369112" cy="3467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PT Sans"/>
              <a:buNone/>
            </a:pPr>
            <a:r>
              <a:rPr lang="en-US" sz="170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Flask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5"/>
          <p:cNvSpPr/>
          <p:nvPr/>
        </p:nvSpPr>
        <p:spPr>
          <a:xfrm>
            <a:off x="6252329" y="3563422"/>
            <a:ext cx="7612142" cy="621744"/>
          </a:xfrm>
          <a:prstGeom prst="rect">
            <a:avLst/>
          </a:prstGeom>
          <a:solidFill>
            <a:srgbClr val="FFFFFF">
              <a:alpha val="392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5"/>
          <p:cNvSpPr/>
          <p:nvPr/>
        </p:nvSpPr>
        <p:spPr>
          <a:xfrm>
            <a:off x="6468904" y="3700939"/>
            <a:ext cx="3369112" cy="3467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PT Sans"/>
              <a:buNone/>
            </a:pPr>
            <a:r>
              <a:rPr lang="en-US" sz="170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SGBD e Bucket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p5"/>
          <p:cNvSpPr/>
          <p:nvPr/>
        </p:nvSpPr>
        <p:spPr>
          <a:xfrm>
            <a:off x="10278785" y="3700939"/>
            <a:ext cx="3369112" cy="3467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PT Sans"/>
              <a:buNone/>
            </a:pPr>
            <a:r>
              <a:rPr lang="en-US" sz="170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PostgreSQL e Firebase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p5"/>
          <p:cNvSpPr/>
          <p:nvPr/>
        </p:nvSpPr>
        <p:spPr>
          <a:xfrm>
            <a:off x="6252329" y="4185166"/>
            <a:ext cx="7612142" cy="2355294"/>
          </a:xfrm>
          <a:prstGeom prst="rect">
            <a:avLst/>
          </a:prstGeom>
          <a:solidFill>
            <a:srgbClr val="000000">
              <a:alpha val="392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5"/>
          <p:cNvSpPr/>
          <p:nvPr/>
        </p:nvSpPr>
        <p:spPr>
          <a:xfrm>
            <a:off x="6468904" y="4322683"/>
            <a:ext cx="3369112" cy="3467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PT Sans"/>
              <a:buNone/>
            </a:pPr>
            <a:r>
              <a:rPr lang="en-US" sz="170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Bibliotecas Principais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5"/>
          <p:cNvSpPr/>
          <p:nvPr/>
        </p:nvSpPr>
        <p:spPr>
          <a:xfrm>
            <a:off x="10278848" y="4185171"/>
            <a:ext cx="3369000" cy="20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PT Sans"/>
              <a:buNone/>
            </a:pPr>
            <a:r>
              <a:rPr lang="en-US" sz="170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SQLAlchemy, PyJWT, Flask-JWT-Extended, Cryptography, PyPDF2, PyMuPDF, PDFplumber, PythonDocx, Spacy, OpenAI API, Flask-CORS, Python-DOTENV, Marshmallow, validate-docbr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5"/>
          <p:cNvSpPr/>
          <p:nvPr/>
        </p:nvSpPr>
        <p:spPr>
          <a:xfrm>
            <a:off x="6252329" y="6540460"/>
            <a:ext cx="7612142" cy="968454"/>
          </a:xfrm>
          <a:prstGeom prst="rect">
            <a:avLst/>
          </a:prstGeom>
          <a:solidFill>
            <a:srgbClr val="FFFFFF">
              <a:alpha val="392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5"/>
          <p:cNvSpPr/>
          <p:nvPr/>
        </p:nvSpPr>
        <p:spPr>
          <a:xfrm>
            <a:off x="6468904" y="6677978"/>
            <a:ext cx="3369112" cy="3467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PT Sans"/>
              <a:buNone/>
            </a:pPr>
            <a:r>
              <a:rPr lang="en-US" sz="170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Ferramentas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5"/>
          <p:cNvSpPr/>
          <p:nvPr/>
        </p:nvSpPr>
        <p:spPr>
          <a:xfrm>
            <a:off x="10278785" y="6677978"/>
            <a:ext cx="3369112" cy="6934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PT Sans"/>
              <a:buNone/>
            </a:pPr>
            <a:r>
              <a:rPr lang="en-US" sz="170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Trello, Confluence, Draw.io, Postman, Insomnia, Git &amp; GitHub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5"/>
          <p:cNvSpPr txBox="1"/>
          <p:nvPr/>
        </p:nvSpPr>
        <p:spPr>
          <a:xfrm>
            <a:off x="2177400" y="3245250"/>
            <a:ext cx="1207800" cy="41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highlight>
                  <a:schemeClr val="accent4"/>
                </a:highlight>
              </a:rPr>
              <a:t>Backend</a:t>
            </a:r>
            <a:endParaRPr b="1" sz="1800">
              <a:highlight>
                <a:schemeClr val="accent4"/>
              </a:highlight>
            </a:endParaRPr>
          </a:p>
        </p:txBody>
      </p:sp>
      <p:sp>
        <p:nvSpPr>
          <p:cNvPr id="151" name="Google Shape;151;p5"/>
          <p:cNvSpPr txBox="1"/>
          <p:nvPr/>
        </p:nvSpPr>
        <p:spPr>
          <a:xfrm>
            <a:off x="170800" y="4009550"/>
            <a:ext cx="1302300" cy="41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highlight>
                  <a:schemeClr val="accent4"/>
                </a:highlight>
              </a:rPr>
              <a:t>Database </a:t>
            </a:r>
            <a:endParaRPr b="1" sz="1900">
              <a:highlight>
                <a:schemeClr val="accent4"/>
              </a:highlight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57" name="Google Shape;157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6"/>
          <p:cNvSpPr/>
          <p:nvPr/>
        </p:nvSpPr>
        <p:spPr>
          <a:xfrm>
            <a:off x="0" y="11437"/>
            <a:ext cx="14630400" cy="8229600"/>
          </a:xfrm>
          <a:prstGeom prst="rect">
            <a:avLst/>
          </a:prstGeom>
          <a:solidFill>
            <a:srgbClr val="00002E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6"/>
          <p:cNvSpPr/>
          <p:nvPr/>
        </p:nvSpPr>
        <p:spPr>
          <a:xfrm>
            <a:off x="1022773" y="3468350"/>
            <a:ext cx="10263600" cy="7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Nunito SemiBold"/>
              <a:buNone/>
            </a:pPr>
            <a:r>
              <a:rPr b="1" lang="en-US" sz="4400">
                <a:solidFill>
                  <a:srgbClr val="FFFFFF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Funcionalidades da Plataforma</a:t>
            </a:r>
            <a:endParaRPr sz="4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p6"/>
          <p:cNvSpPr/>
          <p:nvPr/>
        </p:nvSpPr>
        <p:spPr>
          <a:xfrm>
            <a:off x="1022774" y="4770650"/>
            <a:ext cx="4219800" cy="35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Nunito SemiBold"/>
              <a:buNone/>
            </a:pPr>
            <a:r>
              <a:rPr b="1" lang="en-US" sz="2200">
                <a:solidFill>
                  <a:srgbClr val="FFFFFF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Gerenciamento de Usuários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6"/>
          <p:cNvSpPr/>
          <p:nvPr/>
        </p:nvSpPr>
        <p:spPr>
          <a:xfrm>
            <a:off x="1022781" y="5361919"/>
            <a:ext cx="3928586" cy="15320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50"/>
              <a:buFont typeface="PT Sans"/>
              <a:buNone/>
            </a:pPr>
            <a:r>
              <a:rPr lang="en-US" sz="185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Cadastre, atualize, exclua, liste e procure usuários com facilidade. A segurança é garantida com senhas criptografadas e autenticação JWT.</a:t>
            </a:r>
            <a:endParaRPr sz="18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6"/>
          <p:cNvSpPr/>
          <p:nvPr/>
        </p:nvSpPr>
        <p:spPr>
          <a:xfrm>
            <a:off x="5851858" y="4736280"/>
            <a:ext cx="3928500" cy="70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Nunito SemiBold"/>
              <a:buNone/>
            </a:pPr>
            <a:r>
              <a:rPr b="1" lang="en-US" sz="2200">
                <a:solidFill>
                  <a:srgbClr val="FFFFFF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Submissão e Gerenciamento de Projetos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6"/>
          <p:cNvSpPr/>
          <p:nvPr/>
        </p:nvSpPr>
        <p:spPr>
          <a:xfrm>
            <a:off x="5904800" y="5676651"/>
            <a:ext cx="3928500" cy="22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50"/>
              <a:buFont typeface="PT Sans"/>
              <a:buNone/>
            </a:pPr>
            <a:r>
              <a:rPr lang="en-US" sz="185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Submeta projetos em PDF, acompanhe o status e monitore o progresso. O armazenamento seguro no Firebase garante a integridade dos seus arquivos.</a:t>
            </a:r>
            <a:endParaRPr sz="18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6"/>
          <p:cNvSpPr/>
          <p:nvPr/>
        </p:nvSpPr>
        <p:spPr>
          <a:xfrm>
            <a:off x="10786733" y="4770655"/>
            <a:ext cx="2816100" cy="35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Nunito SemiBold"/>
              <a:buNone/>
            </a:pPr>
            <a:r>
              <a:rPr b="1" lang="en-US" sz="2200">
                <a:solidFill>
                  <a:srgbClr val="FFFFFF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Avaliação de Projetos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6"/>
          <p:cNvSpPr/>
          <p:nvPr/>
        </p:nvSpPr>
        <p:spPr>
          <a:xfrm>
            <a:off x="10786725" y="5361925"/>
            <a:ext cx="3561600" cy="239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50"/>
              <a:buFont typeface="PT Sans"/>
              <a:buNone/>
            </a:pPr>
            <a:r>
              <a:rPr lang="en-US" sz="185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Aproveite a inteligência artificial para gerar relatórios detalhados e deixe os avaliadores escreverem comentários adicionais.</a:t>
            </a:r>
            <a:endParaRPr sz="18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6" name="Google Shape;166;p6"/>
          <p:cNvPicPr preferRelativeResize="0"/>
          <p:nvPr/>
        </p:nvPicPr>
        <p:blipFill rotWithShape="1">
          <a:blip r:embed="rId4">
            <a:alphaModFix/>
          </a:blip>
          <a:srcRect b="17501" l="0" r="0" t="50001"/>
          <a:stretch/>
        </p:blipFill>
        <p:spPr>
          <a:xfrm>
            <a:off x="0" y="11437"/>
            <a:ext cx="14630400" cy="3249962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6"/>
          <p:cNvSpPr/>
          <p:nvPr/>
        </p:nvSpPr>
        <p:spPr>
          <a:xfrm>
            <a:off x="383926" y="4679333"/>
            <a:ext cx="534600" cy="534600"/>
          </a:xfrm>
          <a:prstGeom prst="roundRect">
            <a:avLst>
              <a:gd fmla="val 66674" name="adj"/>
            </a:avLst>
          </a:prstGeom>
          <a:solidFill>
            <a:srgbClr val="00002E"/>
          </a:solidFill>
          <a:ln cap="flat" cmpd="sng" w="22850">
            <a:solidFill>
              <a:srgbClr val="F2B42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6"/>
          <p:cNvSpPr/>
          <p:nvPr/>
        </p:nvSpPr>
        <p:spPr>
          <a:xfrm>
            <a:off x="10169943" y="4687548"/>
            <a:ext cx="534600" cy="534600"/>
          </a:xfrm>
          <a:prstGeom prst="roundRect">
            <a:avLst>
              <a:gd fmla="val 66674" name="adj"/>
            </a:avLst>
          </a:prstGeom>
          <a:solidFill>
            <a:srgbClr val="00002E"/>
          </a:solidFill>
          <a:ln cap="flat" cmpd="sng" w="22850">
            <a:solidFill>
              <a:srgbClr val="DD785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6"/>
          <p:cNvSpPr/>
          <p:nvPr/>
        </p:nvSpPr>
        <p:spPr>
          <a:xfrm>
            <a:off x="5094316" y="4675873"/>
            <a:ext cx="534600" cy="534600"/>
          </a:xfrm>
          <a:prstGeom prst="roundRect">
            <a:avLst>
              <a:gd fmla="val 66674" name="adj"/>
            </a:avLst>
          </a:prstGeom>
          <a:solidFill>
            <a:srgbClr val="00002E"/>
          </a:solidFill>
          <a:ln cap="flat" cmpd="sng" w="22850">
            <a:solidFill>
              <a:srgbClr val="D7425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6"/>
          <p:cNvSpPr/>
          <p:nvPr/>
        </p:nvSpPr>
        <p:spPr>
          <a:xfrm>
            <a:off x="533206" y="4744474"/>
            <a:ext cx="201300" cy="3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Nunito SemiBold"/>
              <a:buNone/>
            </a:pPr>
            <a:r>
              <a:rPr b="1" lang="en-US" sz="2600">
                <a:solidFill>
                  <a:srgbClr val="FFFFFF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1</a:t>
            </a:r>
            <a:endParaRPr sz="2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p6"/>
          <p:cNvSpPr/>
          <p:nvPr/>
        </p:nvSpPr>
        <p:spPr>
          <a:xfrm>
            <a:off x="5177582" y="4736226"/>
            <a:ext cx="368100" cy="35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Nunito SemiBold"/>
              <a:buNone/>
            </a:pPr>
            <a:r>
              <a:rPr b="1" lang="en-US" sz="2600">
                <a:solidFill>
                  <a:srgbClr val="FFFFFF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2</a:t>
            </a:r>
            <a:endParaRPr sz="2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Google Shape;172;p6"/>
          <p:cNvSpPr/>
          <p:nvPr/>
        </p:nvSpPr>
        <p:spPr>
          <a:xfrm>
            <a:off x="10253206" y="4775476"/>
            <a:ext cx="368100" cy="3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Nunito SemiBold"/>
              <a:buNone/>
            </a:pPr>
            <a:r>
              <a:rPr b="1" lang="en-US" sz="2600">
                <a:solidFill>
                  <a:srgbClr val="FFFFFF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3</a:t>
            </a:r>
            <a:endParaRPr sz="2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78" name="Google Shape;178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80" name="Google Shape;180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7"/>
          <p:cNvSpPr/>
          <p:nvPr/>
        </p:nvSpPr>
        <p:spPr>
          <a:xfrm>
            <a:off x="6628194" y="2190766"/>
            <a:ext cx="6716962" cy="7040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300">
                <a:solidFill>
                  <a:srgbClr val="FFFFFF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Segurança e Autenticação</a:t>
            </a:r>
            <a:endParaRPr sz="3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 sz="4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p7"/>
          <p:cNvSpPr/>
          <p:nvPr/>
        </p:nvSpPr>
        <p:spPr>
          <a:xfrm>
            <a:off x="6628194" y="3679187"/>
            <a:ext cx="2816185" cy="3519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Nunito SemiBold"/>
              <a:buNone/>
            </a:pPr>
            <a:r>
              <a:rPr b="1" lang="en-US" sz="2200">
                <a:solidFill>
                  <a:srgbClr val="FFFFFF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Controle de Acesso</a:t>
            </a:r>
            <a:endParaRPr b="1"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p7"/>
          <p:cNvSpPr/>
          <p:nvPr/>
        </p:nvSpPr>
        <p:spPr>
          <a:xfrm>
            <a:off x="6628194" y="4174725"/>
            <a:ext cx="3090267" cy="11490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50"/>
              <a:buFont typeface="PT Sans"/>
              <a:buNone/>
            </a:pPr>
            <a:r>
              <a:rPr lang="en-US" sz="185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Controle de acesso baseado em permissões (administrador ou avaliador).</a:t>
            </a:r>
            <a:endParaRPr sz="18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7"/>
          <p:cNvSpPr/>
          <p:nvPr/>
        </p:nvSpPr>
        <p:spPr>
          <a:xfrm>
            <a:off x="10482124" y="3679175"/>
            <a:ext cx="3299100" cy="35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Nunito SemiBold"/>
              <a:buNone/>
            </a:pPr>
            <a:r>
              <a:rPr b="1" lang="en-US" sz="2200">
                <a:solidFill>
                  <a:srgbClr val="FFFFFF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Criptografia</a:t>
            </a:r>
            <a:r>
              <a:rPr b="1" lang="en-US" sz="2200">
                <a:solidFill>
                  <a:srgbClr val="FFFFFF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 de Dados</a:t>
            </a:r>
            <a:endParaRPr b="1"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Google Shape;185;p7"/>
          <p:cNvSpPr/>
          <p:nvPr/>
        </p:nvSpPr>
        <p:spPr>
          <a:xfrm>
            <a:off x="10482128" y="4174725"/>
            <a:ext cx="3090267" cy="11490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50"/>
              <a:buFont typeface="PT Sans"/>
              <a:buNone/>
            </a:pPr>
            <a:r>
              <a:rPr lang="en-US" sz="185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Criptografia de dados sensíveis para garantir confidencialidade.</a:t>
            </a:r>
            <a:endParaRPr sz="18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p7"/>
          <p:cNvSpPr/>
          <p:nvPr/>
        </p:nvSpPr>
        <p:spPr>
          <a:xfrm>
            <a:off x="6628194" y="6087464"/>
            <a:ext cx="2816185" cy="3519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Nunito SemiBold"/>
              <a:buNone/>
            </a:pPr>
            <a:r>
              <a:rPr b="1" lang="en-US" sz="2200">
                <a:solidFill>
                  <a:srgbClr val="FFFFFF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Autenticação JWT</a:t>
            </a:r>
            <a:endParaRPr b="1"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7"/>
          <p:cNvSpPr/>
          <p:nvPr/>
        </p:nvSpPr>
        <p:spPr>
          <a:xfrm>
            <a:off x="6628194" y="6583003"/>
            <a:ext cx="6944201" cy="3830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50"/>
              <a:buFont typeface="PT Sans"/>
              <a:buNone/>
            </a:pPr>
            <a:r>
              <a:rPr lang="en-US" sz="185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Autenticação JWT para garantir a segurança das transações.</a:t>
            </a:r>
            <a:endParaRPr sz="18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88" name="Google Shape;188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079196" y="5952566"/>
            <a:ext cx="486847" cy="48684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89" name="Google Shape;189;p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856870" y="3571095"/>
            <a:ext cx="486847" cy="48684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90" name="Google Shape;190;p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079197" y="3611737"/>
            <a:ext cx="486847" cy="486847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7"/>
          <p:cNvSpPr/>
          <p:nvPr/>
        </p:nvSpPr>
        <p:spPr>
          <a:xfrm>
            <a:off x="5861726" y="2275478"/>
            <a:ext cx="534591" cy="534591"/>
          </a:xfrm>
          <a:prstGeom prst="roundRect">
            <a:avLst>
              <a:gd fmla="val 66674" name="adj"/>
            </a:avLst>
          </a:prstGeom>
          <a:solidFill>
            <a:srgbClr val="00002E"/>
          </a:solidFill>
          <a:ln cap="flat" cmpd="sng" w="22850">
            <a:solidFill>
              <a:srgbClr val="48A8E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7"/>
          <p:cNvSpPr/>
          <p:nvPr/>
        </p:nvSpPr>
        <p:spPr>
          <a:xfrm>
            <a:off x="6028378" y="2332039"/>
            <a:ext cx="201300" cy="3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Nunito SemiBold"/>
              <a:buNone/>
            </a:pPr>
            <a:r>
              <a:rPr b="1" lang="en-US" sz="2600">
                <a:solidFill>
                  <a:srgbClr val="FFFFFF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4</a:t>
            </a:r>
            <a:endParaRPr sz="2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p7"/>
          <p:cNvSpPr/>
          <p:nvPr/>
        </p:nvSpPr>
        <p:spPr>
          <a:xfrm>
            <a:off x="5861725" y="796575"/>
            <a:ext cx="9520800" cy="7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Nunito SemiBold"/>
              <a:buNone/>
            </a:pPr>
            <a:r>
              <a:rPr b="1" lang="en-US" sz="4400">
                <a:solidFill>
                  <a:srgbClr val="FFFFFF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Funcionalidades da Plataforma</a:t>
            </a:r>
            <a:endParaRPr sz="4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99" name="Google Shape;199;g2d61f7148ea_9_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g2d61f7148ea_9_5"/>
          <p:cNvSpPr/>
          <p:nvPr/>
        </p:nvSpPr>
        <p:spPr>
          <a:xfrm>
            <a:off x="0" y="11437"/>
            <a:ext cx="14630400" cy="8229600"/>
          </a:xfrm>
          <a:prstGeom prst="rect">
            <a:avLst/>
          </a:prstGeom>
          <a:solidFill>
            <a:srgbClr val="00002E">
              <a:alpha val="749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g2d61f7148ea_9_5"/>
          <p:cNvSpPr/>
          <p:nvPr/>
        </p:nvSpPr>
        <p:spPr>
          <a:xfrm>
            <a:off x="669024" y="2848050"/>
            <a:ext cx="5087400" cy="25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Nunito SemiBold"/>
              <a:buNone/>
            </a:pPr>
            <a:r>
              <a:rPr b="1" lang="en-US" sz="4400">
                <a:solidFill>
                  <a:srgbClr val="FFFFFF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Diagrama de </a:t>
            </a:r>
            <a:endParaRPr b="1" sz="4400">
              <a:solidFill>
                <a:srgbClr val="FFFFFF"/>
              </a:solidFill>
              <a:latin typeface="Nunito SemiBold"/>
              <a:ea typeface="Nunito SemiBold"/>
              <a:cs typeface="Nunito SemiBold"/>
              <a:sym typeface="Nunito SemiBold"/>
            </a:endParaRPr>
          </a:p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Nunito SemiBold"/>
              <a:buNone/>
            </a:pPr>
            <a:r>
              <a:rPr b="1" lang="en-US" sz="4400">
                <a:solidFill>
                  <a:srgbClr val="FFFFFF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Casos de Uso</a:t>
            </a:r>
            <a:endParaRPr sz="4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2" name="Google Shape;202;g2d61f7148ea_9_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49237" y="0"/>
            <a:ext cx="5617888" cy="8241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08" name="Google Shape;208;p9"/>
          <p:cNvPicPr preferRelativeResize="0"/>
          <p:nvPr/>
        </p:nvPicPr>
        <p:blipFill rotWithShape="1">
          <a:blip r:embed="rId3">
            <a:alphaModFix/>
          </a:blip>
          <a:srcRect b="0" l="3770" r="4761" t="0"/>
          <a:stretch/>
        </p:blipFill>
        <p:spPr>
          <a:xfrm>
            <a:off x="9612085" y="0"/>
            <a:ext cx="5018315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9"/>
          <p:cNvSpPr/>
          <p:nvPr/>
        </p:nvSpPr>
        <p:spPr>
          <a:xfrm>
            <a:off x="837725" y="751175"/>
            <a:ext cx="85035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Nunito SemiBold"/>
              <a:buNone/>
            </a:pPr>
            <a:r>
              <a:rPr b="1" lang="en-US" sz="4400">
                <a:solidFill>
                  <a:srgbClr val="FFFFFF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Modelagem do Banco de Dados</a:t>
            </a:r>
            <a:endParaRPr sz="4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" name="Google Shape;210;p9"/>
          <p:cNvSpPr/>
          <p:nvPr/>
        </p:nvSpPr>
        <p:spPr>
          <a:xfrm>
            <a:off x="755025" y="1756774"/>
            <a:ext cx="4073100" cy="1914900"/>
          </a:xfrm>
          <a:prstGeom prst="roundRect">
            <a:avLst>
              <a:gd fmla="val 16555" name="adj"/>
            </a:avLst>
          </a:prstGeom>
          <a:solidFill>
            <a:srgbClr val="00002E"/>
          </a:solidFill>
          <a:ln cap="flat" cmpd="sng" w="22850">
            <a:solidFill>
              <a:srgbClr val="F2B42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9"/>
          <p:cNvSpPr/>
          <p:nvPr/>
        </p:nvSpPr>
        <p:spPr>
          <a:xfrm>
            <a:off x="941381" y="1927132"/>
            <a:ext cx="2816100" cy="35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Nunito SemiBold"/>
              <a:buNone/>
            </a:pPr>
            <a:r>
              <a:rPr b="1" lang="en-US" sz="2200">
                <a:solidFill>
                  <a:srgbClr val="FFFFFF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Usuários</a:t>
            </a:r>
            <a:endParaRPr b="1"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Google Shape;212;p9"/>
          <p:cNvSpPr/>
          <p:nvPr/>
        </p:nvSpPr>
        <p:spPr>
          <a:xfrm>
            <a:off x="930221" y="2371264"/>
            <a:ext cx="3897900" cy="114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50"/>
              <a:buFont typeface="PT Sans"/>
              <a:buNone/>
            </a:pPr>
            <a:r>
              <a:rPr lang="en-US" sz="185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Atributos: ID, nome, email, senha, tipo (Administrador ou Avaliador),</a:t>
            </a:r>
            <a:r>
              <a:rPr lang="en-US" sz="185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 </a:t>
            </a:r>
            <a:r>
              <a:rPr lang="en-US" sz="185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data_cadastro.</a:t>
            </a:r>
            <a:endParaRPr sz="18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p9"/>
          <p:cNvSpPr/>
          <p:nvPr/>
        </p:nvSpPr>
        <p:spPr>
          <a:xfrm>
            <a:off x="5181750" y="1756776"/>
            <a:ext cx="4076700" cy="1914900"/>
          </a:xfrm>
          <a:prstGeom prst="roundRect">
            <a:avLst>
              <a:gd fmla="val 16555" name="adj"/>
            </a:avLst>
          </a:prstGeom>
          <a:solidFill>
            <a:srgbClr val="00002E"/>
          </a:solidFill>
          <a:ln cap="flat" cmpd="sng" w="22850">
            <a:solidFill>
              <a:srgbClr val="D7425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9"/>
          <p:cNvSpPr/>
          <p:nvPr/>
        </p:nvSpPr>
        <p:spPr>
          <a:xfrm>
            <a:off x="5385066" y="1985828"/>
            <a:ext cx="2912100" cy="3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Nunito SemiBold"/>
              <a:buNone/>
            </a:pPr>
            <a:r>
              <a:rPr b="1" lang="en-US" sz="2200">
                <a:solidFill>
                  <a:srgbClr val="FFFFFF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Empresas</a:t>
            </a:r>
            <a:endParaRPr b="1"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" name="Google Shape;215;p9"/>
          <p:cNvSpPr/>
          <p:nvPr/>
        </p:nvSpPr>
        <p:spPr>
          <a:xfrm>
            <a:off x="5375379" y="2567784"/>
            <a:ext cx="3689400" cy="7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50"/>
              <a:buFont typeface="PT Sans"/>
              <a:buNone/>
            </a:pPr>
            <a:r>
              <a:rPr lang="en-US" sz="185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Atributos: ID, nome_fantasia, CNPJ, email, data_cadastro.</a:t>
            </a:r>
            <a:endParaRPr sz="18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9"/>
          <p:cNvSpPr/>
          <p:nvPr/>
        </p:nvSpPr>
        <p:spPr>
          <a:xfrm>
            <a:off x="737775" y="3914799"/>
            <a:ext cx="4090200" cy="1914900"/>
          </a:xfrm>
          <a:prstGeom prst="roundRect">
            <a:avLst>
              <a:gd fmla="val 14070" name="adj"/>
            </a:avLst>
          </a:prstGeom>
          <a:solidFill>
            <a:srgbClr val="00002E"/>
          </a:solidFill>
          <a:ln cap="flat" cmpd="sng" w="22850">
            <a:solidFill>
              <a:srgbClr val="DD785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9"/>
          <p:cNvSpPr/>
          <p:nvPr/>
        </p:nvSpPr>
        <p:spPr>
          <a:xfrm>
            <a:off x="941384" y="4134777"/>
            <a:ext cx="2816100" cy="35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Nunito SemiBold"/>
              <a:buNone/>
            </a:pPr>
            <a:r>
              <a:rPr b="1" lang="en-US" sz="2200">
                <a:solidFill>
                  <a:srgbClr val="FFFFFF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Projetos</a:t>
            </a:r>
            <a:endParaRPr b="1"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9"/>
          <p:cNvSpPr/>
          <p:nvPr/>
        </p:nvSpPr>
        <p:spPr>
          <a:xfrm>
            <a:off x="938175" y="4559275"/>
            <a:ext cx="3689400" cy="114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50"/>
              <a:buFont typeface="PT Sans"/>
              <a:buNone/>
            </a:pPr>
            <a:r>
              <a:rPr lang="en-US" sz="185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Atributos: ID, título, data_submissao, status, arquivo, avaliador (FK), empresa (FK).</a:t>
            </a:r>
            <a:endParaRPr sz="18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Google Shape;219;p9"/>
          <p:cNvSpPr/>
          <p:nvPr/>
        </p:nvSpPr>
        <p:spPr>
          <a:xfrm>
            <a:off x="5181750" y="3924851"/>
            <a:ext cx="4122900" cy="1914900"/>
          </a:xfrm>
          <a:prstGeom prst="roundRect">
            <a:avLst>
              <a:gd fmla="val 14070" name="adj"/>
            </a:avLst>
          </a:prstGeom>
          <a:solidFill>
            <a:srgbClr val="00002E"/>
          </a:solidFill>
          <a:ln cap="flat" cmpd="sng" w="22850">
            <a:solidFill>
              <a:srgbClr val="48A8E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9"/>
          <p:cNvSpPr/>
          <p:nvPr/>
        </p:nvSpPr>
        <p:spPr>
          <a:xfrm>
            <a:off x="5433078" y="4144677"/>
            <a:ext cx="2816100" cy="35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Nunito SemiBold"/>
              <a:buNone/>
            </a:pPr>
            <a:r>
              <a:rPr b="1" lang="en-US" sz="2200">
                <a:solidFill>
                  <a:srgbClr val="FFFFFF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Avaliações</a:t>
            </a:r>
            <a:endParaRPr b="1"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" name="Google Shape;221;p9"/>
          <p:cNvSpPr/>
          <p:nvPr/>
        </p:nvSpPr>
        <p:spPr>
          <a:xfrm>
            <a:off x="5385075" y="4629850"/>
            <a:ext cx="3873300" cy="114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50"/>
              <a:buFont typeface="PT Sans"/>
              <a:buNone/>
            </a:pPr>
            <a:r>
              <a:rPr lang="en-US" sz="185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Atributos: ID, projeto (FK), data_avaliacao, feedback_qualitativo.</a:t>
            </a:r>
            <a:endParaRPr sz="18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Google Shape;222;p9"/>
          <p:cNvSpPr/>
          <p:nvPr/>
        </p:nvSpPr>
        <p:spPr>
          <a:xfrm>
            <a:off x="755025" y="6024225"/>
            <a:ext cx="8586300" cy="1914900"/>
          </a:xfrm>
          <a:prstGeom prst="roundRect">
            <a:avLst>
              <a:gd fmla="val 14070" name="adj"/>
            </a:avLst>
          </a:prstGeom>
          <a:noFill/>
          <a:ln cap="flat" cmpd="sng" w="22850">
            <a:solidFill>
              <a:srgbClr val="59ABA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9"/>
          <p:cNvSpPr/>
          <p:nvPr/>
        </p:nvSpPr>
        <p:spPr>
          <a:xfrm>
            <a:off x="941334" y="6595864"/>
            <a:ext cx="7336530" cy="13098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50"/>
              <a:buFont typeface="Arial"/>
              <a:buChar char="•"/>
            </a:pPr>
            <a:r>
              <a:rPr b="1" lang="en-US" sz="1850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rPr>
              <a:t>Usuários e Projetos</a:t>
            </a:r>
            <a:r>
              <a:rPr lang="en-US" sz="1850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rPr>
              <a:t>: 1:N.</a:t>
            </a:r>
            <a:endParaRPr/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50"/>
              <a:buFont typeface="Arial"/>
              <a:buChar char="•"/>
            </a:pPr>
            <a:r>
              <a:rPr b="1" lang="en-US" sz="1850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rPr>
              <a:t>Empresas e Projetos</a:t>
            </a:r>
            <a:r>
              <a:rPr lang="en-US" sz="1850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rPr>
              <a:t>: 1:N.</a:t>
            </a:r>
            <a:endParaRPr/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50"/>
              <a:buFont typeface="Arial"/>
              <a:buChar char="•"/>
            </a:pPr>
            <a:r>
              <a:rPr b="1" lang="en-US" sz="1850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rPr>
              <a:t>Projetos e Avaliações</a:t>
            </a:r>
            <a:r>
              <a:rPr lang="en-US" sz="1850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rPr>
              <a:t>: 1:1.</a:t>
            </a:r>
            <a:endParaRPr/>
          </a:p>
        </p:txBody>
      </p:sp>
      <p:sp>
        <p:nvSpPr>
          <p:cNvPr id="224" name="Google Shape;224;p9"/>
          <p:cNvSpPr/>
          <p:nvPr/>
        </p:nvSpPr>
        <p:spPr>
          <a:xfrm>
            <a:off x="941334" y="6159741"/>
            <a:ext cx="2816185" cy="3519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Nunito SemiBold"/>
              <a:buNone/>
            </a:pPr>
            <a:r>
              <a:rPr b="1" lang="en-US" sz="2200">
                <a:solidFill>
                  <a:srgbClr val="FFFFFF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Relacionamentos</a:t>
            </a:r>
            <a:endParaRPr b="1"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ma do Office">
  <a:themeElements>
    <a:clrScheme name="Escritório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2024-11-27T02:52:37Z</dcterms:created>
  <dc:creator>PptxGenJS</dc:creator>
</cp:coreProperties>
</file>